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4EF"/>
    <a:srgbClr val="FFEF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8" autoAdjust="0"/>
    <p:restoredTop sz="94660"/>
  </p:normalViewPr>
  <p:slideViewPr>
    <p:cSldViewPr snapToGrid="0">
      <p:cViewPr varScale="1">
        <p:scale>
          <a:sx n="52" d="100"/>
          <a:sy n="52" d="100"/>
        </p:scale>
        <p:origin x="259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163F5E8-659B-4DE7-A605-05EA6A8556FA}" type="datetimeFigureOut">
              <a:rPr kumimoji="1" lang="ja-JP" altLang="en-US" smtClean="0"/>
              <a:t>2016/6/22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79F937-06E2-4C3F-BCBD-3BF4C50F65DB}" type="slidenum">
              <a:rPr kumimoji="1" lang="ja-JP" altLang="en-US" smtClean="0"/>
              <a:t>‹#›</a:t>
            </a:fld>
            <a:endParaRPr kumimoji="1" lang="ja-JP" altLang="en-US"/>
          </a:p>
        </p:txBody>
      </p:sp>
    </p:spTree>
    <p:extLst>
      <p:ext uri="{BB962C8B-B14F-4D97-AF65-F5344CB8AC3E}">
        <p14:creationId xmlns:p14="http://schemas.microsoft.com/office/powerpoint/2010/main" val="3447626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163F5E8-659B-4DE7-A605-05EA6A8556FA}" type="datetimeFigureOut">
              <a:rPr kumimoji="1" lang="ja-JP" altLang="en-US" smtClean="0"/>
              <a:t>2016/6/22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79F937-06E2-4C3F-BCBD-3BF4C50F65DB}" type="slidenum">
              <a:rPr kumimoji="1" lang="ja-JP" altLang="en-US" smtClean="0"/>
              <a:t>‹#›</a:t>
            </a:fld>
            <a:endParaRPr kumimoji="1" lang="ja-JP" altLang="en-US"/>
          </a:p>
        </p:txBody>
      </p:sp>
    </p:spTree>
    <p:extLst>
      <p:ext uri="{BB962C8B-B14F-4D97-AF65-F5344CB8AC3E}">
        <p14:creationId xmlns:p14="http://schemas.microsoft.com/office/powerpoint/2010/main" val="574334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163F5E8-659B-4DE7-A605-05EA6A8556FA}" type="datetimeFigureOut">
              <a:rPr kumimoji="1" lang="ja-JP" altLang="en-US" smtClean="0"/>
              <a:t>2016/6/22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79F937-06E2-4C3F-BCBD-3BF4C50F65DB}" type="slidenum">
              <a:rPr kumimoji="1" lang="ja-JP" altLang="en-US" smtClean="0"/>
              <a:t>‹#›</a:t>
            </a:fld>
            <a:endParaRPr kumimoji="1" lang="ja-JP" altLang="en-US"/>
          </a:p>
        </p:txBody>
      </p:sp>
    </p:spTree>
    <p:extLst>
      <p:ext uri="{BB962C8B-B14F-4D97-AF65-F5344CB8AC3E}">
        <p14:creationId xmlns:p14="http://schemas.microsoft.com/office/powerpoint/2010/main" val="828693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163F5E8-659B-4DE7-A605-05EA6A8556FA}" type="datetimeFigureOut">
              <a:rPr kumimoji="1" lang="ja-JP" altLang="en-US" smtClean="0"/>
              <a:t>2016/6/22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79F937-06E2-4C3F-BCBD-3BF4C50F65DB}" type="slidenum">
              <a:rPr kumimoji="1" lang="ja-JP" altLang="en-US" smtClean="0"/>
              <a:t>‹#›</a:t>
            </a:fld>
            <a:endParaRPr kumimoji="1" lang="ja-JP" altLang="en-US"/>
          </a:p>
        </p:txBody>
      </p:sp>
    </p:spTree>
    <p:extLst>
      <p:ext uri="{BB962C8B-B14F-4D97-AF65-F5344CB8AC3E}">
        <p14:creationId xmlns:p14="http://schemas.microsoft.com/office/powerpoint/2010/main" val="2869643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163F5E8-659B-4DE7-A605-05EA6A8556FA}" type="datetimeFigureOut">
              <a:rPr kumimoji="1" lang="ja-JP" altLang="en-US" smtClean="0"/>
              <a:t>2016/6/22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79F937-06E2-4C3F-BCBD-3BF4C50F65DB}" type="slidenum">
              <a:rPr kumimoji="1" lang="ja-JP" altLang="en-US" smtClean="0"/>
              <a:t>‹#›</a:t>
            </a:fld>
            <a:endParaRPr kumimoji="1" lang="ja-JP" altLang="en-US"/>
          </a:p>
        </p:txBody>
      </p:sp>
    </p:spTree>
    <p:extLst>
      <p:ext uri="{BB962C8B-B14F-4D97-AF65-F5344CB8AC3E}">
        <p14:creationId xmlns:p14="http://schemas.microsoft.com/office/powerpoint/2010/main" val="4145963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163F5E8-659B-4DE7-A605-05EA6A8556FA}" type="datetimeFigureOut">
              <a:rPr kumimoji="1" lang="ja-JP" altLang="en-US" smtClean="0"/>
              <a:t>2016/6/22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C79F937-06E2-4C3F-BCBD-3BF4C50F65DB}" type="slidenum">
              <a:rPr kumimoji="1" lang="ja-JP" altLang="en-US" smtClean="0"/>
              <a:t>‹#›</a:t>
            </a:fld>
            <a:endParaRPr kumimoji="1" lang="ja-JP" altLang="en-US"/>
          </a:p>
        </p:txBody>
      </p:sp>
    </p:spTree>
    <p:extLst>
      <p:ext uri="{BB962C8B-B14F-4D97-AF65-F5344CB8AC3E}">
        <p14:creationId xmlns:p14="http://schemas.microsoft.com/office/powerpoint/2010/main" val="476302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163F5E8-659B-4DE7-A605-05EA6A8556FA}" type="datetimeFigureOut">
              <a:rPr kumimoji="1" lang="ja-JP" altLang="en-US" smtClean="0"/>
              <a:t>2016/6/22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C79F937-06E2-4C3F-BCBD-3BF4C50F65DB}" type="slidenum">
              <a:rPr kumimoji="1" lang="ja-JP" altLang="en-US" smtClean="0"/>
              <a:t>‹#›</a:t>
            </a:fld>
            <a:endParaRPr kumimoji="1" lang="ja-JP" altLang="en-US"/>
          </a:p>
        </p:txBody>
      </p:sp>
    </p:spTree>
    <p:extLst>
      <p:ext uri="{BB962C8B-B14F-4D97-AF65-F5344CB8AC3E}">
        <p14:creationId xmlns:p14="http://schemas.microsoft.com/office/powerpoint/2010/main" val="1657471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163F5E8-659B-4DE7-A605-05EA6A8556FA}" type="datetimeFigureOut">
              <a:rPr kumimoji="1" lang="ja-JP" altLang="en-US" smtClean="0"/>
              <a:t>2016/6/22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C79F937-06E2-4C3F-BCBD-3BF4C50F65DB}" type="slidenum">
              <a:rPr kumimoji="1" lang="ja-JP" altLang="en-US" smtClean="0"/>
              <a:t>‹#›</a:t>
            </a:fld>
            <a:endParaRPr kumimoji="1" lang="ja-JP" altLang="en-US"/>
          </a:p>
        </p:txBody>
      </p:sp>
    </p:spTree>
    <p:extLst>
      <p:ext uri="{BB962C8B-B14F-4D97-AF65-F5344CB8AC3E}">
        <p14:creationId xmlns:p14="http://schemas.microsoft.com/office/powerpoint/2010/main" val="2915799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63F5E8-659B-4DE7-A605-05EA6A8556FA}" type="datetimeFigureOut">
              <a:rPr kumimoji="1" lang="ja-JP" altLang="en-US" smtClean="0"/>
              <a:t>2016/6/22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C79F937-06E2-4C3F-BCBD-3BF4C50F65DB}" type="slidenum">
              <a:rPr kumimoji="1" lang="ja-JP" altLang="en-US" smtClean="0"/>
              <a:t>‹#›</a:t>
            </a:fld>
            <a:endParaRPr kumimoji="1" lang="ja-JP" altLang="en-US"/>
          </a:p>
        </p:txBody>
      </p:sp>
    </p:spTree>
    <p:extLst>
      <p:ext uri="{BB962C8B-B14F-4D97-AF65-F5344CB8AC3E}">
        <p14:creationId xmlns:p14="http://schemas.microsoft.com/office/powerpoint/2010/main" val="1644289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163F5E8-659B-4DE7-A605-05EA6A8556FA}" type="datetimeFigureOut">
              <a:rPr kumimoji="1" lang="ja-JP" altLang="en-US" smtClean="0"/>
              <a:t>2016/6/22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C79F937-06E2-4C3F-BCBD-3BF4C50F65DB}" type="slidenum">
              <a:rPr kumimoji="1" lang="ja-JP" altLang="en-US" smtClean="0"/>
              <a:t>‹#›</a:t>
            </a:fld>
            <a:endParaRPr kumimoji="1" lang="ja-JP" altLang="en-US"/>
          </a:p>
        </p:txBody>
      </p:sp>
    </p:spTree>
    <p:extLst>
      <p:ext uri="{BB962C8B-B14F-4D97-AF65-F5344CB8AC3E}">
        <p14:creationId xmlns:p14="http://schemas.microsoft.com/office/powerpoint/2010/main" val="1460715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163F5E8-659B-4DE7-A605-05EA6A8556FA}" type="datetimeFigureOut">
              <a:rPr kumimoji="1" lang="ja-JP" altLang="en-US" smtClean="0"/>
              <a:t>2016/6/22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C79F937-06E2-4C3F-BCBD-3BF4C50F65DB}" type="slidenum">
              <a:rPr kumimoji="1" lang="ja-JP" altLang="en-US" smtClean="0"/>
              <a:t>‹#›</a:t>
            </a:fld>
            <a:endParaRPr kumimoji="1" lang="ja-JP" altLang="en-US"/>
          </a:p>
        </p:txBody>
      </p:sp>
    </p:spTree>
    <p:extLst>
      <p:ext uri="{BB962C8B-B14F-4D97-AF65-F5344CB8AC3E}">
        <p14:creationId xmlns:p14="http://schemas.microsoft.com/office/powerpoint/2010/main" val="2063709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163F5E8-659B-4DE7-A605-05EA6A8556FA}" type="datetimeFigureOut">
              <a:rPr kumimoji="1" lang="ja-JP" altLang="en-US" smtClean="0"/>
              <a:t>2016/6/22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C79F937-06E2-4C3F-BCBD-3BF4C50F65DB}" type="slidenum">
              <a:rPr kumimoji="1" lang="ja-JP" altLang="en-US" smtClean="0"/>
              <a:t>‹#›</a:t>
            </a:fld>
            <a:endParaRPr kumimoji="1" lang="ja-JP" altLang="en-US"/>
          </a:p>
        </p:txBody>
      </p:sp>
    </p:spTree>
    <p:extLst>
      <p:ext uri="{BB962C8B-B14F-4D97-AF65-F5344CB8AC3E}">
        <p14:creationId xmlns:p14="http://schemas.microsoft.com/office/powerpoint/2010/main" val="29071242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a:spLocks noChangeAspect="1"/>
          </p:cNvSpPr>
          <p:nvPr/>
        </p:nvSpPr>
        <p:spPr>
          <a:xfrm>
            <a:off x="0" y="176750"/>
            <a:ext cx="6858000" cy="461665"/>
          </a:xfrm>
          <a:prstGeom prst="rect">
            <a:avLst/>
          </a:prstGeom>
          <a:noFill/>
          <a:ln>
            <a:noFill/>
          </a:ln>
        </p:spPr>
        <p:txBody>
          <a:bodyPr wrap="square" rtlCol="0">
            <a:spAutoFit/>
          </a:bodyPr>
          <a:lstStyle/>
          <a:p>
            <a:pPr algn="ctr"/>
            <a:r>
              <a:rPr lang="ja-JP" altLang="en-US" sz="2400" dirty="0"/>
              <a:t>　</a:t>
            </a:r>
            <a:r>
              <a:rPr lang="ja-JP" altLang="en-US" sz="2400" dirty="0" smtClean="0"/>
              <a:t>　</a:t>
            </a:r>
            <a:r>
              <a:rPr kumimoji="1" lang="ja-JP" altLang="en-US" sz="2400" dirty="0" smtClean="0"/>
              <a:t>西条商工会議所　経済講演会</a:t>
            </a:r>
            <a:endParaRPr kumimoji="1" lang="en-US" altLang="ja-JP" sz="2400" dirty="0" smtClean="0"/>
          </a:p>
        </p:txBody>
      </p:sp>
      <p:sp>
        <p:nvSpPr>
          <p:cNvPr id="5" name="テキスト ボックス 4"/>
          <p:cNvSpPr txBox="1"/>
          <p:nvPr/>
        </p:nvSpPr>
        <p:spPr>
          <a:xfrm>
            <a:off x="47624" y="719633"/>
            <a:ext cx="6858000" cy="1015663"/>
          </a:xfrm>
          <a:prstGeom prst="rect">
            <a:avLst/>
          </a:prstGeom>
          <a:noFill/>
        </p:spPr>
        <p:txBody>
          <a:bodyPr wrap="square" rtlCol="0">
            <a:spAutoFit/>
          </a:bodyPr>
          <a:lstStyle/>
          <a:p>
            <a:pPr algn="ctr"/>
            <a:r>
              <a:rPr lang="ja-JP" altLang="en-US" sz="3000" b="1" dirty="0" smtClean="0">
                <a:effectLst>
                  <a:outerShdw blurRad="38100" dist="38100" dir="2700000" algn="tl">
                    <a:srgbClr val="000000">
                      <a:alpha val="43137"/>
                    </a:srgbClr>
                  </a:outerShdw>
                </a:effectLst>
                <a:latin typeface="HGP教科書体" panose="02020600000000000000" pitchFamily="18" charset="-128"/>
                <a:ea typeface="HGP教科書体" panose="02020600000000000000" pitchFamily="18" charset="-128"/>
              </a:rPr>
              <a:t>これからの日本経済を展望する</a:t>
            </a:r>
            <a:endParaRPr lang="en-US" altLang="ja-JP" sz="3000" b="1" dirty="0">
              <a:effectLst>
                <a:outerShdw blurRad="38100" dist="38100" dir="2700000" algn="tl">
                  <a:srgbClr val="000000">
                    <a:alpha val="43137"/>
                  </a:srgbClr>
                </a:outerShdw>
              </a:effectLst>
              <a:latin typeface="HGP教科書体" panose="02020600000000000000" pitchFamily="18" charset="-128"/>
              <a:ea typeface="HGP教科書体" panose="02020600000000000000" pitchFamily="18" charset="-128"/>
            </a:endParaRPr>
          </a:p>
          <a:p>
            <a:r>
              <a:rPr kumimoji="1" lang="ja-JP" altLang="en-US" sz="3000" b="1" dirty="0" smtClean="0">
                <a:effectLst>
                  <a:outerShdw blurRad="38100" dist="38100" dir="2700000" algn="tl">
                    <a:srgbClr val="000000">
                      <a:alpha val="43137"/>
                    </a:srgbClr>
                  </a:outerShdw>
                </a:effectLst>
                <a:latin typeface="HGP教科書体" panose="02020600000000000000" pitchFamily="18" charset="-128"/>
                <a:ea typeface="HGP教科書体" panose="02020600000000000000" pitchFamily="18" charset="-128"/>
              </a:rPr>
              <a:t>～いま起こっていること、これから起こること～</a:t>
            </a:r>
            <a:r>
              <a:rPr kumimoji="1" lang="ja-JP" altLang="en-US" sz="2800" dirty="0" smtClean="0">
                <a:latin typeface="HGP教科書体" panose="02020600000000000000" pitchFamily="18" charset="-128"/>
                <a:ea typeface="HGP教科書体" panose="02020600000000000000" pitchFamily="18" charset="-128"/>
              </a:rPr>
              <a:t>　</a:t>
            </a:r>
            <a:endParaRPr kumimoji="1" lang="en-US" altLang="ja-JP" sz="2800" dirty="0" smtClean="0">
              <a:latin typeface="HGP教科書体" panose="02020600000000000000" pitchFamily="18" charset="-128"/>
              <a:ea typeface="HGP教科書体" panose="02020600000000000000" pitchFamily="18" charset="-128"/>
            </a:endParaRPr>
          </a:p>
        </p:txBody>
      </p:sp>
      <p:sp>
        <p:nvSpPr>
          <p:cNvPr id="8" name="テキスト ボックス 7"/>
          <p:cNvSpPr txBox="1"/>
          <p:nvPr/>
        </p:nvSpPr>
        <p:spPr>
          <a:xfrm>
            <a:off x="108862" y="1736717"/>
            <a:ext cx="6640276" cy="2292935"/>
          </a:xfrm>
          <a:prstGeom prst="rect">
            <a:avLst/>
          </a:prstGeom>
          <a:noFill/>
        </p:spPr>
        <p:txBody>
          <a:bodyPr wrap="square" rtlCol="0">
            <a:spAutoFit/>
          </a:bodyPr>
          <a:lstStyle/>
          <a:p>
            <a:r>
              <a:rPr kumimoji="1" lang="ja-JP" altLang="en-US" sz="3200" b="1" dirty="0" smtClean="0">
                <a:solidFill>
                  <a:srgbClr val="FF0000"/>
                </a:solidFill>
              </a:rPr>
              <a:t>平成２８年</a:t>
            </a:r>
            <a:r>
              <a:rPr kumimoji="1" lang="ja-JP" altLang="en-US" sz="6000" dirty="0" smtClean="0">
                <a:solidFill>
                  <a:srgbClr val="FF0000"/>
                </a:solidFill>
              </a:rPr>
              <a:t>９</a:t>
            </a:r>
            <a:r>
              <a:rPr kumimoji="1" lang="ja-JP" altLang="en-US" sz="3200" dirty="0" smtClean="0">
                <a:solidFill>
                  <a:srgbClr val="FF0000"/>
                </a:solidFill>
              </a:rPr>
              <a:t>月</a:t>
            </a:r>
            <a:r>
              <a:rPr kumimoji="1" lang="ja-JP" altLang="en-US" sz="6000" b="1" dirty="0" smtClean="0">
                <a:solidFill>
                  <a:srgbClr val="FF0000"/>
                </a:solidFill>
              </a:rPr>
              <a:t>４</a:t>
            </a:r>
            <a:r>
              <a:rPr kumimoji="1" lang="ja-JP" altLang="en-US" sz="3200" b="1" dirty="0" smtClean="0">
                <a:solidFill>
                  <a:srgbClr val="FF0000"/>
                </a:solidFill>
              </a:rPr>
              <a:t>日（日）</a:t>
            </a:r>
            <a:endParaRPr kumimoji="1" lang="en-US" altLang="ja-JP" sz="3200" b="1" dirty="0" smtClean="0">
              <a:solidFill>
                <a:srgbClr val="FF0000"/>
              </a:solidFill>
            </a:endParaRPr>
          </a:p>
          <a:p>
            <a:pPr>
              <a:lnSpc>
                <a:spcPct val="150000"/>
              </a:lnSpc>
            </a:pPr>
            <a:r>
              <a:rPr lang="ja-JP" altLang="en-US" sz="2000" dirty="0" smtClean="0">
                <a:solidFill>
                  <a:srgbClr val="FF0000"/>
                </a:solidFill>
                <a:latin typeface="+mj-ea"/>
                <a:ea typeface="+mj-ea"/>
              </a:rPr>
              <a:t>　　</a:t>
            </a:r>
            <a:r>
              <a:rPr lang="ja-JP" altLang="en-US" sz="2200" b="1" dirty="0" smtClean="0">
                <a:solidFill>
                  <a:srgbClr val="FF0000"/>
                </a:solidFill>
                <a:latin typeface="+mj-ea"/>
                <a:ea typeface="+mj-ea"/>
              </a:rPr>
              <a:t>開演１４：００</a:t>
            </a:r>
            <a:r>
              <a:rPr lang="ja-JP" altLang="en-US" sz="2000" b="1" dirty="0" smtClean="0">
                <a:solidFill>
                  <a:srgbClr val="FF0000"/>
                </a:solidFill>
                <a:latin typeface="+mj-ea"/>
                <a:ea typeface="+mj-ea"/>
              </a:rPr>
              <a:t>　</a:t>
            </a:r>
            <a:r>
              <a:rPr lang="ja-JP" altLang="en-US" sz="1600" dirty="0" smtClean="0">
                <a:solidFill>
                  <a:srgbClr val="FF0000"/>
                </a:solidFill>
                <a:latin typeface="+mj-ea"/>
                <a:ea typeface="+mj-ea"/>
              </a:rPr>
              <a:t>（開場１３：３０　９０分講演）</a:t>
            </a:r>
            <a:endParaRPr lang="en-US" altLang="ja-JP" sz="1600" dirty="0" smtClean="0">
              <a:solidFill>
                <a:srgbClr val="FF0000"/>
              </a:solidFill>
              <a:latin typeface="+mj-ea"/>
              <a:ea typeface="+mj-ea"/>
            </a:endParaRPr>
          </a:p>
          <a:p>
            <a:pPr>
              <a:lnSpc>
                <a:spcPct val="150000"/>
              </a:lnSpc>
            </a:pPr>
            <a:r>
              <a:rPr lang="ja-JP" altLang="en-US" dirty="0" smtClean="0">
                <a:solidFill>
                  <a:srgbClr val="FF0000"/>
                </a:solidFill>
              </a:rPr>
              <a:t>　  </a:t>
            </a:r>
            <a:r>
              <a:rPr lang="en-US" altLang="ja-JP" dirty="0" smtClean="0">
                <a:solidFill>
                  <a:srgbClr val="FF0000"/>
                </a:solidFill>
              </a:rPr>
              <a:t>【</a:t>
            </a:r>
            <a:r>
              <a:rPr lang="ja-JP" altLang="en-US" sz="2000" dirty="0" smtClean="0">
                <a:solidFill>
                  <a:srgbClr val="FF0000"/>
                </a:solidFill>
              </a:rPr>
              <a:t>会場</a:t>
            </a:r>
            <a:r>
              <a:rPr lang="en-US" altLang="ja-JP" sz="2000" dirty="0" smtClean="0">
                <a:solidFill>
                  <a:srgbClr val="FF0000"/>
                </a:solidFill>
              </a:rPr>
              <a:t>】</a:t>
            </a:r>
            <a:r>
              <a:rPr lang="ja-JP" altLang="en-US" sz="2000" dirty="0" smtClean="0">
                <a:solidFill>
                  <a:srgbClr val="FF0000"/>
                </a:solidFill>
              </a:rPr>
              <a:t>　西条商工会館４</a:t>
            </a:r>
            <a:r>
              <a:rPr lang="ja-JP" altLang="en-US" sz="2000" dirty="0">
                <a:solidFill>
                  <a:srgbClr val="FF0000"/>
                </a:solidFill>
              </a:rPr>
              <a:t>階</a:t>
            </a:r>
            <a:r>
              <a:rPr lang="ja-JP" altLang="en-US" sz="2000" dirty="0" smtClean="0">
                <a:solidFill>
                  <a:srgbClr val="FF0000"/>
                </a:solidFill>
              </a:rPr>
              <a:t>大ホール</a:t>
            </a:r>
            <a:endParaRPr lang="en-US" altLang="ja-JP" sz="1600" dirty="0" smtClean="0">
              <a:solidFill>
                <a:srgbClr val="FF0000"/>
              </a:solidFill>
            </a:endParaRPr>
          </a:p>
          <a:p>
            <a:r>
              <a:rPr lang="en-US" altLang="ja-JP" sz="2000" dirty="0">
                <a:solidFill>
                  <a:srgbClr val="FF0000"/>
                </a:solidFill>
              </a:rPr>
              <a:t> </a:t>
            </a:r>
            <a:r>
              <a:rPr lang="ja-JP" altLang="en-US" sz="2000" dirty="0" smtClean="0">
                <a:solidFill>
                  <a:srgbClr val="FF0000"/>
                </a:solidFill>
              </a:rPr>
              <a:t>　           　   </a:t>
            </a:r>
            <a:r>
              <a:rPr lang="ja-JP" altLang="en-US" dirty="0" smtClean="0">
                <a:solidFill>
                  <a:srgbClr val="FF0000"/>
                </a:solidFill>
              </a:rPr>
              <a:t>西条市朔日市７７９－８　ＴＥＬ：０８９７－５６－２２００</a:t>
            </a:r>
            <a:endParaRPr lang="en-US" altLang="ja-JP" dirty="0">
              <a:solidFill>
                <a:srgbClr val="FF0000"/>
              </a:solidFill>
            </a:endParaRPr>
          </a:p>
        </p:txBody>
      </p:sp>
      <p:sp>
        <p:nvSpPr>
          <p:cNvPr id="11" name="テキスト ボックス 10"/>
          <p:cNvSpPr txBox="1"/>
          <p:nvPr/>
        </p:nvSpPr>
        <p:spPr>
          <a:xfrm>
            <a:off x="54431" y="9083438"/>
            <a:ext cx="6749138" cy="707886"/>
          </a:xfrm>
          <a:prstGeom prst="rect">
            <a:avLst/>
          </a:prstGeom>
          <a:noFill/>
        </p:spPr>
        <p:txBody>
          <a:bodyPr wrap="square" rtlCol="0">
            <a:spAutoFit/>
          </a:bodyPr>
          <a:lstStyle/>
          <a:p>
            <a:r>
              <a:rPr lang="en-US" altLang="ja-JP" sz="2000" dirty="0" smtClean="0"/>
              <a:t>【</a:t>
            </a:r>
            <a:r>
              <a:rPr lang="ja-JP" altLang="en-US" sz="2000" dirty="0" smtClean="0"/>
              <a:t>後援</a:t>
            </a:r>
            <a:r>
              <a:rPr lang="en-US" altLang="ja-JP" sz="2000" dirty="0" smtClean="0"/>
              <a:t>】</a:t>
            </a:r>
            <a:r>
              <a:rPr lang="ja-JP" altLang="en-US" sz="2000" smtClean="0"/>
              <a:t>西条市</a:t>
            </a:r>
            <a:endParaRPr lang="en-US" altLang="ja-JP" sz="2000" dirty="0" smtClean="0"/>
          </a:p>
          <a:p>
            <a:r>
              <a:rPr kumimoji="1" lang="en-US" altLang="ja-JP" sz="2000" dirty="0" smtClean="0"/>
              <a:t>【</a:t>
            </a:r>
            <a:r>
              <a:rPr kumimoji="1" lang="ja-JP" altLang="en-US" sz="2000" dirty="0" smtClean="0"/>
              <a:t>主催</a:t>
            </a:r>
            <a:r>
              <a:rPr kumimoji="1" lang="en-US" altLang="ja-JP" sz="2000" dirty="0" smtClean="0"/>
              <a:t>】</a:t>
            </a:r>
            <a:r>
              <a:rPr kumimoji="1" lang="ja-JP" altLang="en-US" sz="2000" dirty="0" smtClean="0"/>
              <a:t>西条商工会議所　</a:t>
            </a:r>
            <a:r>
              <a:rPr kumimoji="1" lang="ja-JP" altLang="en-US" sz="1500" dirty="0" smtClean="0"/>
              <a:t>西条市朔日市７７９－８　０８９７－５６－２２００</a:t>
            </a:r>
            <a:endParaRPr kumimoji="1" lang="ja-JP" altLang="en-US" sz="1500" dirty="0"/>
          </a:p>
        </p:txBody>
      </p:sp>
      <p:sp>
        <p:nvSpPr>
          <p:cNvPr id="12" name="テキスト ボックス 11"/>
          <p:cNvSpPr txBox="1"/>
          <p:nvPr/>
        </p:nvSpPr>
        <p:spPr>
          <a:xfrm>
            <a:off x="3033674" y="5226574"/>
            <a:ext cx="3644183" cy="3093154"/>
          </a:xfrm>
          <a:prstGeom prst="rect">
            <a:avLst/>
          </a:prstGeom>
          <a:gradFill>
            <a:gsLst>
              <a:gs pos="0">
                <a:schemeClr val="accent2">
                  <a:lumMod val="20000"/>
                  <a:lumOff val="80000"/>
                  <a:alpha val="20000"/>
                </a:schemeClr>
              </a:gs>
              <a:gs pos="100000">
                <a:schemeClr val="accent2">
                  <a:lumMod val="20000"/>
                  <a:lumOff val="80000"/>
                </a:schemeClr>
              </a:gs>
              <a:gs pos="50000">
                <a:srgbClr val="FFF4EF"/>
              </a:gs>
            </a:gsLst>
            <a:lin ang="5400000" scaled="1"/>
          </a:gradFill>
          <a:ln>
            <a:solidFill>
              <a:srgbClr val="0070C0"/>
            </a:solidFill>
          </a:ln>
        </p:spPr>
        <p:txBody>
          <a:bodyPr wrap="square" rtlCol="0">
            <a:spAutoFit/>
          </a:bodyPr>
          <a:lstStyle/>
          <a:p>
            <a:pPr>
              <a:lnSpc>
                <a:spcPct val="150000"/>
              </a:lnSpc>
            </a:pPr>
            <a:r>
              <a:rPr lang="ja-JP" altLang="en-US" sz="1300" dirty="0" smtClean="0">
                <a:latin typeface="HGP教科書体" panose="02020600000000000000" pitchFamily="18" charset="-128"/>
                <a:ea typeface="HGP教科書体" panose="02020600000000000000" pitchFamily="18" charset="-128"/>
              </a:rPr>
              <a:t>１９６１年、東京生まれ。日本大学経済学部卒。</a:t>
            </a:r>
            <a:endParaRPr lang="en-US" altLang="ja-JP" sz="1300" dirty="0" smtClean="0">
              <a:latin typeface="HGP教科書体" panose="02020600000000000000" pitchFamily="18" charset="-128"/>
              <a:ea typeface="HGP教科書体" panose="02020600000000000000" pitchFamily="18" charset="-128"/>
            </a:endParaRPr>
          </a:p>
          <a:p>
            <a:pPr lvl="0">
              <a:lnSpc>
                <a:spcPct val="150000"/>
              </a:lnSpc>
            </a:pPr>
            <a:r>
              <a:rPr lang="ja-JP" altLang="en-US" sz="1300" dirty="0" smtClean="0">
                <a:latin typeface="HGP教科書体" panose="02020600000000000000" pitchFamily="18" charset="-128"/>
                <a:ea typeface="HGP教科書体" panose="02020600000000000000" pitchFamily="18" charset="-128"/>
              </a:rPr>
              <a:t>経済</a:t>
            </a:r>
            <a:r>
              <a:rPr lang="ja-JP" altLang="en-US" sz="1300" dirty="0">
                <a:latin typeface="HGP教科書体" panose="02020600000000000000" pitchFamily="18" charset="-128"/>
                <a:ea typeface="HGP教科書体" panose="02020600000000000000" pitchFamily="18" charset="-128"/>
              </a:rPr>
              <a:t>誌</a:t>
            </a:r>
            <a:r>
              <a:rPr lang="ja-JP" altLang="en-US" sz="1300" dirty="0" smtClean="0">
                <a:latin typeface="HGP教科書体" panose="02020600000000000000" pitchFamily="18" charset="-128"/>
                <a:ea typeface="HGP教科書体" panose="02020600000000000000" pitchFamily="18" charset="-128"/>
              </a:rPr>
              <a:t>の</a:t>
            </a:r>
            <a:r>
              <a:rPr lang="ja-JP" altLang="en-US" sz="1300" dirty="0">
                <a:latin typeface="HGP教科書体" panose="02020600000000000000" pitchFamily="18" charset="-128"/>
                <a:ea typeface="HGP教科書体" panose="02020600000000000000" pitchFamily="18" charset="-128"/>
              </a:rPr>
              <a:t>記者</a:t>
            </a:r>
            <a:r>
              <a:rPr lang="ja-JP" altLang="en-US" sz="1300" dirty="0" smtClean="0">
                <a:latin typeface="HGP教科書体" panose="02020600000000000000" pitchFamily="18" charset="-128"/>
                <a:ea typeface="HGP教科書体" panose="02020600000000000000" pitchFamily="18" charset="-128"/>
              </a:rPr>
              <a:t>を経て、フリー・ジャーナリストに。「夕刊フジ」「週刊ポスト」「週刊新潮」などで執筆活動を続けるかたわら、テレビ朝日「ビートたけしのＴＶタックル」、読売テレビ「そこまで言って委員会ＮＰ」、ニッポン放送「あさラジ」他、テレビ、ラジオの報道番組等で活躍中。また、平成１９年から２４年ま</a:t>
            </a:r>
            <a:r>
              <a:rPr lang="ja-JP" altLang="en-US" sz="1300" dirty="0">
                <a:solidFill>
                  <a:prstClr val="black"/>
                </a:solidFill>
                <a:latin typeface="HGP教科書体" panose="02020600000000000000" pitchFamily="18" charset="-128"/>
                <a:ea typeface="HGP教科書体" panose="02020600000000000000" pitchFamily="18" charset="-128"/>
              </a:rPr>
              <a:t>で、内閣府、多重債務者対策本部有識者</a:t>
            </a:r>
            <a:r>
              <a:rPr lang="ja-JP" altLang="en-US" sz="1300" dirty="0" smtClean="0">
                <a:solidFill>
                  <a:prstClr val="black"/>
                </a:solidFill>
                <a:latin typeface="HGP教科書体" panose="02020600000000000000" pitchFamily="18" charset="-128"/>
                <a:ea typeface="HGP教科書体" panose="02020600000000000000" pitchFamily="18" charset="-128"/>
              </a:rPr>
              <a:t>会議</a:t>
            </a:r>
            <a:r>
              <a:rPr lang="ja-JP" altLang="en-US" sz="1300" dirty="0" smtClean="0">
                <a:latin typeface="HGP教科書体" panose="02020600000000000000" pitchFamily="18" charset="-128"/>
                <a:ea typeface="HGP教科書体" panose="02020600000000000000" pitchFamily="18" charset="-128"/>
              </a:rPr>
              <a:t>委員</a:t>
            </a:r>
            <a:r>
              <a:rPr lang="ja-JP" altLang="en-US" sz="1300" dirty="0">
                <a:latin typeface="HGP教科書体" panose="02020600000000000000" pitchFamily="18" charset="-128"/>
                <a:ea typeface="HGP教科書体" panose="02020600000000000000" pitchFamily="18" charset="-128"/>
              </a:rPr>
              <a:t>を務める。政界、官界、財界での豊富な人脈を基に、数々のスクープを連発している</a:t>
            </a:r>
            <a:r>
              <a:rPr lang="ja-JP" altLang="en-US" sz="1300" dirty="0" smtClean="0">
                <a:latin typeface="HGP教科書体" panose="02020600000000000000" pitchFamily="18" charset="-128"/>
                <a:ea typeface="HGP教科書体" panose="02020600000000000000" pitchFamily="18" charset="-128"/>
              </a:rPr>
              <a:t>。</a:t>
            </a:r>
            <a:endParaRPr lang="en-US" altLang="ja-JP" sz="1300" dirty="0">
              <a:latin typeface="HGP教科書体" panose="02020600000000000000" pitchFamily="18" charset="-128"/>
              <a:ea typeface="HGP教科書体" panose="02020600000000000000" pitchFamily="18" charset="-128"/>
            </a:endParaRPr>
          </a:p>
        </p:txBody>
      </p:sp>
      <p:pic>
        <p:nvPicPr>
          <p:cNvPr id="13" name="図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963" y="131512"/>
            <a:ext cx="540068" cy="540068"/>
          </a:xfrm>
          <a:prstGeom prst="rect">
            <a:avLst/>
          </a:prstGeom>
        </p:spPr>
      </p:pic>
      <p:sp>
        <p:nvSpPr>
          <p:cNvPr id="17" name="テキスト ボックス 16"/>
          <p:cNvSpPr txBox="1">
            <a:spLocks/>
          </p:cNvSpPr>
          <p:nvPr/>
        </p:nvSpPr>
        <p:spPr>
          <a:xfrm>
            <a:off x="2049066" y="4025549"/>
            <a:ext cx="3886083" cy="1041054"/>
          </a:xfrm>
          <a:prstGeom prst="rect">
            <a:avLst/>
          </a:prstGeom>
          <a:noFill/>
          <a:ln>
            <a:noFill/>
          </a:ln>
        </p:spPr>
        <p:txBody>
          <a:bodyPr wrap="square" rtlCol="0">
            <a:spAutoFit/>
          </a:bodyPr>
          <a:lstStyle/>
          <a:p>
            <a:r>
              <a:rPr lang="ja-JP" altLang="en-US" sz="2000" dirty="0" smtClean="0"/>
              <a:t>　経済ジャーナリスト</a:t>
            </a:r>
            <a:endParaRPr lang="en-US" altLang="ja-JP" sz="2000" dirty="0" smtClean="0"/>
          </a:p>
          <a:p>
            <a:r>
              <a:rPr kumimoji="1" lang="ja-JP" altLang="en-US" sz="2000" dirty="0" smtClean="0"/>
              <a:t> 　 　</a:t>
            </a:r>
            <a:r>
              <a:rPr kumimoji="1" lang="ja-JP" altLang="en-US" sz="3600" dirty="0" smtClean="0"/>
              <a:t>須田　慎一郎 </a:t>
            </a:r>
            <a:r>
              <a:rPr kumimoji="1" lang="ja-JP" altLang="en-US" sz="2000" dirty="0" smtClean="0"/>
              <a:t>氏</a:t>
            </a:r>
            <a:endParaRPr kumimoji="1" lang="ja-JP" altLang="en-US" sz="2000" dirty="0"/>
          </a:p>
        </p:txBody>
      </p:sp>
      <p:pic>
        <p:nvPicPr>
          <p:cNvPr id="22" name="図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6277" y="5035402"/>
            <a:ext cx="2467508" cy="3520440"/>
          </a:xfrm>
          <a:prstGeom prst="rect">
            <a:avLst/>
          </a:prstGeom>
          <a:ln>
            <a:solidFill>
              <a:srgbClr val="0070C0"/>
            </a:solidFill>
          </a:ln>
        </p:spPr>
      </p:pic>
      <p:sp>
        <p:nvSpPr>
          <p:cNvPr id="26" name="テキスト ボックス 25"/>
          <p:cNvSpPr txBox="1"/>
          <p:nvPr/>
        </p:nvSpPr>
        <p:spPr>
          <a:xfrm>
            <a:off x="1289997" y="4310169"/>
            <a:ext cx="759069" cy="400110"/>
          </a:xfrm>
          <a:prstGeom prst="rect">
            <a:avLst/>
          </a:prstGeom>
          <a:noFill/>
        </p:spPr>
        <p:txBody>
          <a:bodyPr wrap="square" rtlCol="0">
            <a:spAutoFit/>
          </a:bodyPr>
          <a:lstStyle/>
          <a:p>
            <a:r>
              <a:rPr lang="ja-JP" altLang="en-US" sz="2000" b="1" dirty="0" smtClean="0"/>
              <a:t>講 師</a:t>
            </a:r>
            <a:endParaRPr kumimoji="1" lang="ja-JP" altLang="en-US" sz="2000" b="1" dirty="0"/>
          </a:p>
        </p:txBody>
      </p:sp>
      <p:sp>
        <p:nvSpPr>
          <p:cNvPr id="3" name="テキスト ボックス 2"/>
          <p:cNvSpPr txBox="1"/>
          <p:nvPr/>
        </p:nvSpPr>
        <p:spPr>
          <a:xfrm>
            <a:off x="0" y="8635827"/>
            <a:ext cx="6858000" cy="369332"/>
          </a:xfrm>
          <a:prstGeom prst="rect">
            <a:avLst/>
          </a:prstGeom>
          <a:noFill/>
        </p:spPr>
        <p:txBody>
          <a:bodyPr wrap="square" rtlCol="0">
            <a:spAutoFit/>
          </a:bodyPr>
          <a:lstStyle/>
          <a:p>
            <a:pPr algn="ctr"/>
            <a:r>
              <a:rPr lang="en-US" altLang="ja-JP" dirty="0" smtClean="0">
                <a:solidFill>
                  <a:srgbClr val="FF0000"/>
                </a:solidFill>
              </a:rPr>
              <a:t>※</a:t>
            </a:r>
            <a:r>
              <a:rPr lang="ja-JP" altLang="en-US" dirty="0" smtClean="0">
                <a:solidFill>
                  <a:srgbClr val="FF0000"/>
                </a:solidFill>
              </a:rPr>
              <a:t>入場には整理券が必要となります。詳しくは裏面をご覧ください。</a:t>
            </a:r>
            <a:endParaRPr kumimoji="1" lang="en-US" altLang="ja-JP" dirty="0" smtClean="0">
              <a:solidFill>
                <a:srgbClr val="FF0000"/>
              </a:solidFill>
            </a:endParaRPr>
          </a:p>
        </p:txBody>
      </p:sp>
      <p:sp>
        <p:nvSpPr>
          <p:cNvPr id="7" name="テキスト ボックス 6"/>
          <p:cNvSpPr txBox="1">
            <a:spLocks noChangeAspect="1"/>
          </p:cNvSpPr>
          <p:nvPr/>
        </p:nvSpPr>
        <p:spPr>
          <a:xfrm>
            <a:off x="4855766" y="1996413"/>
            <a:ext cx="1721065" cy="1015663"/>
          </a:xfrm>
          <a:prstGeom prst="rect">
            <a:avLst/>
          </a:prstGeom>
          <a:noFill/>
        </p:spPr>
        <p:txBody>
          <a:bodyPr wrap="square" rtlCol="0">
            <a:spAutoFit/>
          </a:bodyPr>
          <a:lstStyle/>
          <a:p>
            <a:pPr algn="dist"/>
            <a:r>
              <a:rPr kumimoji="1" lang="ja-JP" altLang="en-US" sz="2000" b="1" dirty="0" smtClean="0">
                <a:latin typeface="ＭＳ ゴシック" panose="020B0609070205080204" pitchFamily="49" charset="-128"/>
                <a:ea typeface="ＭＳ ゴシック" panose="020B0609070205080204" pitchFamily="49" charset="-128"/>
              </a:rPr>
              <a:t>入場無料</a:t>
            </a:r>
            <a:endParaRPr kumimoji="1" lang="en-US" altLang="ja-JP" sz="2000" b="1" dirty="0" smtClean="0">
              <a:latin typeface="ＭＳ ゴシック" panose="020B0609070205080204" pitchFamily="49" charset="-128"/>
              <a:ea typeface="ＭＳ ゴシック" panose="020B0609070205080204" pitchFamily="49" charset="-128"/>
            </a:endParaRPr>
          </a:p>
          <a:p>
            <a:pPr algn="dist"/>
            <a:r>
              <a:rPr kumimoji="1" lang="ja-JP" altLang="en-US" sz="2000" b="1" dirty="0" smtClean="0">
                <a:latin typeface="ＭＳ ゴシック" panose="020B0609070205080204" pitchFamily="49" charset="-128"/>
                <a:ea typeface="ＭＳ ゴシック" panose="020B0609070205080204" pitchFamily="49" charset="-128"/>
              </a:rPr>
              <a:t>全席自由</a:t>
            </a:r>
            <a:endParaRPr kumimoji="1" lang="en-US" altLang="ja-JP" sz="2000" b="1" dirty="0" smtClean="0">
              <a:latin typeface="ＭＳ ゴシック" panose="020B0609070205080204" pitchFamily="49" charset="-128"/>
              <a:ea typeface="ＭＳ ゴシック" panose="020B0609070205080204" pitchFamily="49" charset="-128"/>
            </a:endParaRPr>
          </a:p>
          <a:p>
            <a:pPr algn="dist"/>
            <a:r>
              <a:rPr lang="ja-JP" altLang="en-US" sz="2000" b="1" dirty="0" smtClean="0">
                <a:latin typeface="ＭＳ ゴシック" panose="020B0609070205080204" pitchFamily="49" charset="-128"/>
                <a:ea typeface="ＭＳ ゴシック" panose="020B0609070205080204" pitchFamily="49" charset="-128"/>
              </a:rPr>
              <a:t>定員２３０名</a:t>
            </a:r>
            <a:endParaRPr kumimoji="1" lang="en-US" altLang="ja-JP" sz="2000" b="1" dirty="0" smtClean="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2324030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3825" y="350668"/>
            <a:ext cx="6600826" cy="3570208"/>
          </a:xfrm>
          <a:prstGeom prst="rect">
            <a:avLst/>
          </a:prstGeom>
          <a:noFill/>
          <a:ln w="25400" cmpd="dbl">
            <a:solidFill>
              <a:schemeClr val="accent5"/>
            </a:solidFill>
          </a:ln>
        </p:spPr>
        <p:txBody>
          <a:bodyPr wrap="square" rtlCol="0">
            <a:spAutoFit/>
          </a:bodyPr>
          <a:lstStyle/>
          <a:p>
            <a:endParaRPr lang="en-US" altLang="ja-JP" sz="700" dirty="0" smtClean="0"/>
          </a:p>
          <a:p>
            <a:r>
              <a:rPr lang="ja-JP" altLang="en-US" dirty="0"/>
              <a:t>　</a:t>
            </a:r>
            <a:r>
              <a:rPr lang="ja-JP" altLang="en-US" dirty="0" smtClean="0"/>
              <a:t>　　　　　　入場整理券は下記にて配布しております。</a:t>
            </a:r>
            <a:endParaRPr lang="en-US" altLang="ja-JP" dirty="0"/>
          </a:p>
          <a:p>
            <a:r>
              <a:rPr kumimoji="1" lang="ja-JP" altLang="en-US" dirty="0" smtClean="0"/>
              <a:t>　　　　　　　必要</a:t>
            </a:r>
            <a:r>
              <a:rPr kumimoji="1" lang="ja-JP" altLang="en-US" dirty="0"/>
              <a:t>枚数</a:t>
            </a:r>
            <a:r>
              <a:rPr kumimoji="1" lang="ja-JP" altLang="en-US" dirty="0" smtClean="0"/>
              <a:t>をお受け</a:t>
            </a:r>
            <a:r>
              <a:rPr kumimoji="1" lang="ja-JP" altLang="en-US" dirty="0"/>
              <a:t>取</a:t>
            </a:r>
            <a:r>
              <a:rPr kumimoji="1" lang="ja-JP" altLang="en-US" dirty="0" smtClean="0"/>
              <a:t>りの上、当日お持ちください。</a:t>
            </a:r>
            <a:endParaRPr kumimoji="1" lang="en-US" altLang="ja-JP" dirty="0" smtClean="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sz="1200" dirty="0"/>
          </a:p>
          <a:p>
            <a:r>
              <a:rPr lang="ja-JP" altLang="en-US" sz="1500" dirty="0" smtClean="0"/>
              <a:t>　　　　</a:t>
            </a:r>
            <a:r>
              <a:rPr lang="ja-JP" altLang="en-US" sz="1400" dirty="0" smtClean="0"/>
              <a:t>座席には限りがあります。必要枚数以上のお受け取りはご遠慮ください。</a:t>
            </a:r>
            <a:endParaRPr lang="en-US" altLang="ja-JP" sz="1400" dirty="0"/>
          </a:p>
          <a:p>
            <a:r>
              <a:rPr kumimoji="1" lang="ja-JP" altLang="en-US" sz="1400" dirty="0"/>
              <a:t>　</a:t>
            </a:r>
            <a:r>
              <a:rPr kumimoji="1" lang="ja-JP" altLang="en-US" sz="1400" dirty="0" smtClean="0"/>
              <a:t>　　　 定員になり次第、入場整理券の配布を終了させていただきます。</a:t>
            </a:r>
            <a:endParaRPr kumimoji="1" lang="en-US" altLang="ja-JP" sz="1400" dirty="0" smtClean="0"/>
          </a:p>
          <a:p>
            <a:r>
              <a:rPr lang="ja-JP" altLang="en-US" sz="1400" dirty="0"/>
              <a:t>　</a:t>
            </a:r>
            <a:r>
              <a:rPr lang="ja-JP" altLang="en-US" sz="1400" dirty="0" smtClean="0"/>
              <a:t>　　　 </a:t>
            </a:r>
            <a:r>
              <a:rPr kumimoji="1" lang="ja-JP" altLang="en-US" sz="1400" dirty="0" smtClean="0"/>
              <a:t>皆様のご協力をお願いいたします。</a:t>
            </a:r>
            <a:endParaRPr kumimoji="1" lang="ja-JP" altLang="en-US" sz="1400" dirty="0"/>
          </a:p>
        </p:txBody>
      </p:sp>
      <p:sp>
        <p:nvSpPr>
          <p:cNvPr id="3" name="テキスト ボックス 2"/>
          <p:cNvSpPr txBox="1"/>
          <p:nvPr/>
        </p:nvSpPr>
        <p:spPr>
          <a:xfrm>
            <a:off x="714375" y="1253787"/>
            <a:ext cx="5419726" cy="1831271"/>
          </a:xfrm>
          <a:prstGeom prst="rect">
            <a:avLst/>
          </a:prstGeom>
          <a:solidFill>
            <a:schemeClr val="accent5">
              <a:lumMod val="20000"/>
              <a:lumOff val="80000"/>
            </a:schemeClr>
          </a:solidFill>
          <a:ln>
            <a:solidFill>
              <a:srgbClr val="FF0000"/>
            </a:solidFill>
          </a:ln>
        </p:spPr>
        <p:txBody>
          <a:bodyPr wrap="square" rtlCol="0">
            <a:spAutoFit/>
          </a:bodyPr>
          <a:lstStyle/>
          <a:p>
            <a:pPr algn="ctr"/>
            <a:endParaRPr kumimoji="1" lang="en-US" altLang="ja-JP" sz="700" dirty="0" smtClean="0"/>
          </a:p>
          <a:p>
            <a:pPr algn="ctr"/>
            <a:r>
              <a:rPr kumimoji="1" lang="ja-JP" altLang="en-US" dirty="0" smtClean="0"/>
              <a:t>平日（月～金）　８：３０～１７：１５</a:t>
            </a:r>
            <a:endParaRPr kumimoji="1" lang="en-US" altLang="ja-JP" dirty="0" smtClean="0"/>
          </a:p>
          <a:p>
            <a:pPr algn="ctr"/>
            <a:endParaRPr kumimoji="1" lang="en-US" altLang="ja-JP" sz="700" dirty="0" smtClean="0"/>
          </a:p>
          <a:p>
            <a:r>
              <a:rPr kumimoji="1" lang="ja-JP" altLang="en-US" dirty="0" smtClean="0"/>
              <a:t>　　西条商工会議所</a:t>
            </a:r>
            <a:endParaRPr lang="en-US" altLang="ja-JP" dirty="0"/>
          </a:p>
          <a:p>
            <a:r>
              <a:rPr kumimoji="1" lang="ja-JP" altLang="en-US" dirty="0" smtClean="0"/>
              <a:t>　　　　西条市朔日市７７９－８　０８９７－５６－２２００</a:t>
            </a:r>
            <a:endParaRPr kumimoji="1" lang="en-US" altLang="ja-JP" dirty="0" smtClean="0"/>
          </a:p>
          <a:p>
            <a:endParaRPr kumimoji="1" lang="en-US" altLang="ja-JP" sz="700" dirty="0" smtClean="0"/>
          </a:p>
          <a:p>
            <a:r>
              <a:rPr lang="ja-JP" altLang="en-US" dirty="0" smtClean="0"/>
              <a:t>　　西条商工会議所東予支所</a:t>
            </a:r>
            <a:endParaRPr lang="en-US" altLang="ja-JP" dirty="0" smtClean="0"/>
          </a:p>
          <a:p>
            <a:r>
              <a:rPr kumimoji="1" lang="ja-JP" altLang="en-US" dirty="0" smtClean="0"/>
              <a:t>　　　　西条市周布２２０－２　 　０８９８－６４－５０００</a:t>
            </a:r>
            <a:endParaRPr kumimoji="1" lang="en-US" altLang="ja-JP" dirty="0" smtClean="0"/>
          </a:p>
        </p:txBody>
      </p:sp>
      <p:sp>
        <p:nvSpPr>
          <p:cNvPr id="4" name="テキスト ボックス 3"/>
          <p:cNvSpPr txBox="1"/>
          <p:nvPr/>
        </p:nvSpPr>
        <p:spPr>
          <a:xfrm>
            <a:off x="542925" y="3910306"/>
            <a:ext cx="5762625" cy="923330"/>
          </a:xfrm>
          <a:prstGeom prst="rect">
            <a:avLst/>
          </a:prstGeom>
          <a:noFill/>
        </p:spPr>
        <p:txBody>
          <a:bodyPr wrap="square" rtlCol="0">
            <a:spAutoFit/>
          </a:bodyPr>
          <a:lstStyle/>
          <a:p>
            <a:pPr algn="ctr"/>
            <a:r>
              <a:rPr kumimoji="1" lang="en-US" altLang="ja-JP" dirty="0" smtClean="0">
                <a:latin typeface="ＭＳ 明朝" panose="02020609040205080304" pitchFamily="17" charset="-128"/>
                <a:ea typeface="ＭＳ 明朝" panose="02020609040205080304" pitchFamily="17" charset="-128"/>
              </a:rPr>
              <a:t>―</a:t>
            </a:r>
            <a:r>
              <a:rPr kumimoji="1" lang="ja-JP" altLang="en-US" dirty="0" smtClean="0">
                <a:latin typeface="ＭＳ 明朝" panose="02020609040205080304" pitchFamily="17" charset="-128"/>
                <a:ea typeface="ＭＳ 明朝" panose="02020609040205080304" pitchFamily="17" charset="-128"/>
              </a:rPr>
              <a:t>　お願い　</a:t>
            </a:r>
            <a:r>
              <a:rPr lang="en-US" altLang="ja-JP" dirty="0" smtClean="0">
                <a:latin typeface="ＭＳ 明朝" panose="02020609040205080304" pitchFamily="17" charset="-128"/>
                <a:ea typeface="ＭＳ 明朝" panose="02020609040205080304" pitchFamily="17" charset="-128"/>
              </a:rPr>
              <a:t>―</a:t>
            </a:r>
            <a:endParaRPr kumimoji="1" lang="en-US" altLang="ja-JP" dirty="0" smtClean="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当日</a:t>
            </a:r>
            <a:r>
              <a:rPr lang="ja-JP" altLang="en-US" dirty="0" smtClean="0">
                <a:latin typeface="ＭＳ 明朝" panose="02020609040205080304" pitchFamily="17" charset="-128"/>
                <a:ea typeface="ＭＳ 明朝" panose="02020609040205080304" pitchFamily="17" charset="-128"/>
              </a:rPr>
              <a:t>は駐車場の混雑が予想されます。出来るだけ乗り合わせてご来場いただきますようお願いいたします。</a:t>
            </a:r>
            <a:endParaRPr kumimoji="1" lang="ja-JP" altLang="en-US" dirty="0">
              <a:latin typeface="ＭＳ 明朝" panose="02020609040205080304" pitchFamily="17" charset="-128"/>
              <a:ea typeface="ＭＳ 明朝" panose="02020609040205080304" pitchFamily="17" charset="-128"/>
            </a:endParaRPr>
          </a:p>
        </p:txBody>
      </p:sp>
      <p:sp>
        <p:nvSpPr>
          <p:cNvPr id="8" name="テキスト ボックス 7"/>
          <p:cNvSpPr txBox="1"/>
          <p:nvPr/>
        </p:nvSpPr>
        <p:spPr>
          <a:xfrm>
            <a:off x="123825" y="4959265"/>
            <a:ext cx="6600826" cy="4924425"/>
          </a:xfrm>
          <a:prstGeom prst="rect">
            <a:avLst/>
          </a:prstGeom>
          <a:noFill/>
          <a:ln w="25400" cmpd="sng">
            <a:solidFill>
              <a:schemeClr val="accent5"/>
            </a:solidFill>
          </a:ln>
        </p:spPr>
        <p:txBody>
          <a:bodyPr wrap="square" rtlCol="0">
            <a:spAutoFit/>
          </a:bodyPr>
          <a:lstStyle/>
          <a:p>
            <a:r>
              <a:rPr lang="ja-JP" altLang="en-US" sz="1600" dirty="0" smtClean="0">
                <a:latin typeface="ＭＳ 明朝" panose="02020609040205080304" pitchFamily="17" charset="-128"/>
                <a:ea typeface="ＭＳ 明朝" panose="02020609040205080304" pitchFamily="17" charset="-128"/>
              </a:rPr>
              <a:t> 車でご来所される方は下記</a:t>
            </a:r>
            <a:r>
              <a:rPr kumimoji="1" lang="ja-JP" altLang="en-US" sz="1600" dirty="0" smtClean="0">
                <a:latin typeface="ＭＳ 明朝" panose="02020609040205080304" pitchFamily="17" charset="-128"/>
                <a:ea typeface="ＭＳ 明朝" panose="02020609040205080304" pitchFamily="17" charset="-128"/>
              </a:rPr>
              <a:t>の駐車場Ⓟをご利用ください</a:t>
            </a:r>
            <a:r>
              <a:rPr kumimoji="1" lang="ja-JP" altLang="en-US" sz="1600" dirty="0" smtClean="0">
                <a:latin typeface="+mj-ea"/>
                <a:ea typeface="+mj-ea"/>
              </a:rPr>
              <a:t>。</a:t>
            </a:r>
            <a:endParaRPr kumimoji="1" lang="en-US" altLang="ja-JP" sz="1600" dirty="0" smtClean="0">
              <a:latin typeface="+mj-ea"/>
              <a:ea typeface="+mj-ea"/>
            </a:endParaRPr>
          </a:p>
          <a:p>
            <a:r>
              <a:rPr lang="ja-JP" altLang="en-US" sz="1600" dirty="0" smtClean="0">
                <a:latin typeface="ＭＳ 明朝" panose="02020609040205080304" pitchFamily="17" charset="-128"/>
                <a:ea typeface="ＭＳ 明朝" panose="02020609040205080304" pitchFamily="17" charset="-128"/>
              </a:rPr>
              <a:t> 他の駐車場に駐車された方のご入場をお断りする場合がございます。</a:t>
            </a:r>
            <a:endParaRPr kumimoji="1" lang="en-US" altLang="ja-JP" sz="1600" dirty="0" smtClean="0">
              <a:latin typeface="ＭＳ 明朝" panose="02020609040205080304" pitchFamily="17" charset="-128"/>
              <a:ea typeface="ＭＳ 明朝" panose="02020609040205080304" pitchFamily="17" charset="-128"/>
            </a:endParaRPr>
          </a:p>
          <a:p>
            <a:pPr algn="ctr"/>
            <a:r>
              <a:rPr lang="ja-JP" altLang="en-US" dirty="0" smtClean="0">
                <a:latin typeface="+mj-ea"/>
                <a:ea typeface="+mj-ea"/>
              </a:rPr>
              <a:t>　　　　　　　 　　</a:t>
            </a:r>
            <a:endParaRPr lang="en-US" altLang="ja-JP" dirty="0" smtClean="0">
              <a:latin typeface="+mj-ea"/>
              <a:ea typeface="+mj-ea"/>
            </a:endParaRPr>
          </a:p>
          <a:p>
            <a:endParaRPr lang="en-US" altLang="ja-JP" dirty="0">
              <a:latin typeface="+mj-ea"/>
              <a:ea typeface="+mj-ea"/>
            </a:endParaRPr>
          </a:p>
          <a:p>
            <a:endParaRPr lang="en-US" altLang="ja-JP" dirty="0" smtClean="0">
              <a:latin typeface="+mj-ea"/>
              <a:ea typeface="+mj-ea"/>
            </a:endParaRPr>
          </a:p>
          <a:p>
            <a:endParaRPr lang="en-US" altLang="ja-JP" dirty="0" smtClean="0">
              <a:latin typeface="+mj-ea"/>
              <a:ea typeface="+mj-ea"/>
            </a:endParaRPr>
          </a:p>
          <a:p>
            <a:endParaRPr lang="en-US" altLang="ja-JP" dirty="0" smtClean="0">
              <a:latin typeface="+mj-ea"/>
              <a:ea typeface="+mj-ea"/>
            </a:endParaRPr>
          </a:p>
          <a:p>
            <a:endParaRPr lang="en-US" altLang="ja-JP" dirty="0">
              <a:latin typeface="+mj-ea"/>
              <a:ea typeface="+mj-ea"/>
            </a:endParaRPr>
          </a:p>
          <a:p>
            <a:endParaRPr lang="en-US" altLang="ja-JP" dirty="0" smtClean="0">
              <a:latin typeface="+mj-ea"/>
              <a:ea typeface="+mj-ea"/>
            </a:endParaRPr>
          </a:p>
          <a:p>
            <a:endParaRPr lang="en-US" altLang="ja-JP" dirty="0" smtClean="0">
              <a:latin typeface="+mj-ea"/>
              <a:ea typeface="+mj-ea"/>
            </a:endParaRPr>
          </a:p>
          <a:p>
            <a:endParaRPr lang="en-US" altLang="ja-JP" dirty="0" smtClean="0">
              <a:latin typeface="+mj-ea"/>
              <a:ea typeface="+mj-ea"/>
            </a:endParaRPr>
          </a:p>
          <a:p>
            <a:endParaRPr lang="en-US" altLang="ja-JP" dirty="0">
              <a:latin typeface="+mj-ea"/>
              <a:ea typeface="+mj-ea"/>
            </a:endParaRPr>
          </a:p>
          <a:p>
            <a:endParaRPr lang="en-US" altLang="ja-JP" dirty="0" smtClean="0">
              <a:latin typeface="+mj-ea"/>
              <a:ea typeface="+mj-ea"/>
            </a:endParaRPr>
          </a:p>
          <a:p>
            <a:endParaRPr lang="en-US" altLang="ja-JP" dirty="0">
              <a:latin typeface="+mj-ea"/>
              <a:ea typeface="+mj-ea"/>
            </a:endParaRPr>
          </a:p>
          <a:p>
            <a:endParaRPr lang="en-US" altLang="ja-JP" dirty="0" smtClean="0">
              <a:latin typeface="+mj-ea"/>
              <a:ea typeface="+mj-ea"/>
            </a:endParaRPr>
          </a:p>
          <a:p>
            <a:endParaRPr lang="en-US" altLang="ja-JP" dirty="0" smtClean="0">
              <a:latin typeface="ＭＳ 明朝" panose="02020609040205080304" pitchFamily="17" charset="-128"/>
              <a:ea typeface="ＭＳ 明朝" panose="02020609040205080304" pitchFamily="17" charset="-128"/>
            </a:endParaRPr>
          </a:p>
          <a:p>
            <a:endParaRPr lang="en-US" altLang="ja-JP" sz="1400" dirty="0">
              <a:latin typeface="ＭＳ 明朝" panose="02020609040205080304" pitchFamily="17" charset="-128"/>
              <a:ea typeface="ＭＳ 明朝" panose="02020609040205080304" pitchFamily="17" charset="-128"/>
            </a:endParaRPr>
          </a:p>
          <a:p>
            <a:pPr algn="ctr"/>
            <a:r>
              <a:rPr lang="en-US" altLang="ja-JP" sz="1300" dirty="0" smtClean="0">
                <a:latin typeface="ＭＳ 明朝" panose="02020609040205080304" pitchFamily="17" charset="-128"/>
                <a:ea typeface="ＭＳ 明朝" panose="02020609040205080304" pitchFamily="17" charset="-128"/>
              </a:rPr>
              <a:t>※</a:t>
            </a:r>
            <a:r>
              <a:rPr lang="ja-JP" altLang="en-US" sz="1300" dirty="0" smtClean="0">
                <a:latin typeface="ＭＳ 明朝" panose="02020609040205080304" pitchFamily="17" charset="-128"/>
                <a:ea typeface="ＭＳ 明朝" panose="02020609040205080304" pitchFamily="17" charset="-128"/>
              </a:rPr>
              <a:t>警備員の誘導に従ってご駐車ください。</a:t>
            </a:r>
            <a:endParaRPr kumimoji="1" lang="ja-JP" altLang="en-US" sz="1300" dirty="0">
              <a:latin typeface="+mj-ea"/>
              <a:ea typeface="+mj-ea"/>
            </a:endParaRPr>
          </a:p>
        </p:txBody>
      </p:sp>
      <p:grpSp>
        <p:nvGrpSpPr>
          <p:cNvPr id="7" name="グループ化 6"/>
          <p:cNvGrpSpPr/>
          <p:nvPr/>
        </p:nvGrpSpPr>
        <p:grpSpPr>
          <a:xfrm>
            <a:off x="1852475" y="5592487"/>
            <a:ext cx="3907790" cy="3888105"/>
            <a:chOff x="0" y="43545"/>
            <a:chExt cx="3907790" cy="3888422"/>
          </a:xfrm>
        </p:grpSpPr>
        <p:sp>
          <p:nvSpPr>
            <p:cNvPr id="9" name="角丸四角形 8"/>
            <p:cNvSpPr/>
            <p:nvPr/>
          </p:nvSpPr>
          <p:spPr>
            <a:xfrm>
              <a:off x="0" y="43545"/>
              <a:ext cx="3907790" cy="3888422"/>
            </a:xfrm>
            <a:prstGeom prst="roundRect">
              <a:avLst/>
            </a:prstGeom>
            <a:solidFill>
              <a:srgbClr val="FFEFEF"/>
            </a:solidFill>
            <a:ln w="12700" cap="flat" cmpd="sng" algn="ctr">
              <a:solidFill>
                <a:schemeClr val="bg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10" name="グループ化 9"/>
            <p:cNvGrpSpPr/>
            <p:nvPr/>
          </p:nvGrpSpPr>
          <p:grpSpPr>
            <a:xfrm>
              <a:off x="233362" y="223837"/>
              <a:ext cx="3452495" cy="3430906"/>
              <a:chOff x="0" y="0"/>
              <a:chExt cx="3452495" cy="3430906"/>
            </a:xfrm>
          </p:grpSpPr>
          <p:grpSp>
            <p:nvGrpSpPr>
              <p:cNvPr id="11" name="グループ化 10"/>
              <p:cNvGrpSpPr/>
              <p:nvPr/>
            </p:nvGrpSpPr>
            <p:grpSpPr>
              <a:xfrm>
                <a:off x="0" y="0"/>
                <a:ext cx="3452495" cy="3430906"/>
                <a:chOff x="0" y="0"/>
                <a:chExt cx="3452495" cy="4314380"/>
              </a:xfrm>
            </p:grpSpPr>
            <p:grpSp>
              <p:nvGrpSpPr>
                <p:cNvPr id="24" name="グループ化 23"/>
                <p:cNvGrpSpPr/>
                <p:nvPr/>
              </p:nvGrpSpPr>
              <p:grpSpPr>
                <a:xfrm>
                  <a:off x="0" y="0"/>
                  <a:ext cx="3452495" cy="4314380"/>
                  <a:chOff x="4762" y="0"/>
                  <a:chExt cx="3452495" cy="4314380"/>
                </a:xfrm>
              </p:grpSpPr>
              <p:grpSp>
                <p:nvGrpSpPr>
                  <p:cNvPr id="27" name="グループ化 26"/>
                  <p:cNvGrpSpPr/>
                  <p:nvPr/>
                </p:nvGrpSpPr>
                <p:grpSpPr>
                  <a:xfrm>
                    <a:off x="4762" y="0"/>
                    <a:ext cx="3452495" cy="4314380"/>
                    <a:chOff x="0" y="0"/>
                    <a:chExt cx="3452495" cy="4314380"/>
                  </a:xfrm>
                </p:grpSpPr>
                <p:grpSp>
                  <p:nvGrpSpPr>
                    <p:cNvPr id="33" name="グループ化 32"/>
                    <p:cNvGrpSpPr/>
                    <p:nvPr/>
                  </p:nvGrpSpPr>
                  <p:grpSpPr>
                    <a:xfrm>
                      <a:off x="0" y="0"/>
                      <a:ext cx="3452495" cy="4314380"/>
                      <a:chOff x="0" y="0"/>
                      <a:chExt cx="3452495" cy="4314841"/>
                    </a:xfrm>
                  </p:grpSpPr>
                  <p:grpSp>
                    <p:nvGrpSpPr>
                      <p:cNvPr id="40" name="グループ化 39"/>
                      <p:cNvGrpSpPr/>
                      <p:nvPr/>
                    </p:nvGrpSpPr>
                    <p:grpSpPr>
                      <a:xfrm>
                        <a:off x="0" y="0"/>
                        <a:ext cx="3452495" cy="4314841"/>
                        <a:chOff x="0" y="0"/>
                        <a:chExt cx="3452495" cy="4314841"/>
                      </a:xfrm>
                    </p:grpSpPr>
                    <p:grpSp>
                      <p:nvGrpSpPr>
                        <p:cNvPr id="42" name="グループ化 41"/>
                        <p:cNvGrpSpPr/>
                        <p:nvPr/>
                      </p:nvGrpSpPr>
                      <p:grpSpPr>
                        <a:xfrm>
                          <a:off x="0" y="0"/>
                          <a:ext cx="3452495" cy="4314841"/>
                          <a:chOff x="0" y="0"/>
                          <a:chExt cx="3452495" cy="4314841"/>
                        </a:xfrm>
                      </p:grpSpPr>
                      <p:sp>
                        <p:nvSpPr>
                          <p:cNvPr id="47" name="正方形/長方形 46"/>
                          <p:cNvSpPr/>
                          <p:nvPr/>
                        </p:nvSpPr>
                        <p:spPr>
                          <a:xfrm>
                            <a:off x="0" y="0"/>
                            <a:ext cx="3448685" cy="229201"/>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8" name="正方形/長方形 47"/>
                          <p:cNvSpPr/>
                          <p:nvPr/>
                        </p:nvSpPr>
                        <p:spPr>
                          <a:xfrm>
                            <a:off x="800100" y="457200"/>
                            <a:ext cx="2649855" cy="114386"/>
                          </a:xfrm>
                          <a:prstGeom prst="rect">
                            <a:avLst/>
                          </a:prstGeom>
                          <a:solidFill>
                            <a:schemeClr val="bg1">
                              <a:lumMod val="65000"/>
                            </a:scheme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9" name="正方形/長方形 48"/>
                          <p:cNvSpPr/>
                          <p:nvPr/>
                        </p:nvSpPr>
                        <p:spPr>
                          <a:xfrm>
                            <a:off x="2749550" y="1714499"/>
                            <a:ext cx="346075" cy="124280"/>
                          </a:xfrm>
                          <a:prstGeom prst="rect">
                            <a:avLst/>
                          </a:prstGeom>
                          <a:solidFill>
                            <a:schemeClr val="bg1">
                              <a:lumMod val="65000"/>
                            </a:scheme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50" name="正方形/長方形 49"/>
                          <p:cNvSpPr/>
                          <p:nvPr/>
                        </p:nvSpPr>
                        <p:spPr>
                          <a:xfrm>
                            <a:off x="0" y="3891477"/>
                            <a:ext cx="3452495" cy="225828"/>
                          </a:xfrm>
                          <a:prstGeom prst="rect">
                            <a:avLst/>
                          </a:prstGeom>
                          <a:solidFill>
                            <a:schemeClr val="bg1">
                              <a:lumMod val="65000"/>
                            </a:scheme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51" name="正方形/長方形 50"/>
                          <p:cNvSpPr/>
                          <p:nvPr/>
                        </p:nvSpPr>
                        <p:spPr>
                          <a:xfrm rot="5400000">
                            <a:off x="2462936" y="1093065"/>
                            <a:ext cx="1156794" cy="113030"/>
                          </a:xfrm>
                          <a:prstGeom prst="rect">
                            <a:avLst/>
                          </a:prstGeom>
                          <a:solidFill>
                            <a:schemeClr val="bg1">
                              <a:lumMod val="65000"/>
                            </a:scheme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52" name="正方形/長方形 51"/>
                          <p:cNvSpPr/>
                          <p:nvPr/>
                        </p:nvSpPr>
                        <p:spPr>
                          <a:xfrm rot="5400000">
                            <a:off x="-1236432" y="2157183"/>
                            <a:ext cx="4086717" cy="228600"/>
                          </a:xfrm>
                          <a:prstGeom prst="rect">
                            <a:avLst/>
                          </a:prstGeom>
                          <a:solidFill>
                            <a:schemeClr val="bg1">
                              <a:lumMod val="65000"/>
                            </a:scheme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53" name="正方形/長方形 52"/>
                          <p:cNvSpPr/>
                          <p:nvPr/>
                        </p:nvSpPr>
                        <p:spPr>
                          <a:xfrm rot="5400000">
                            <a:off x="1765300" y="2787650"/>
                            <a:ext cx="2093276" cy="123826"/>
                          </a:xfrm>
                          <a:prstGeom prst="rect">
                            <a:avLst/>
                          </a:prstGeom>
                          <a:solidFill>
                            <a:schemeClr val="bg1">
                              <a:lumMod val="65000"/>
                            </a:scheme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54" name="正方形/長方形 53"/>
                          <p:cNvSpPr/>
                          <p:nvPr/>
                        </p:nvSpPr>
                        <p:spPr>
                          <a:xfrm>
                            <a:off x="1028700" y="3557589"/>
                            <a:ext cx="232410" cy="228600"/>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55" name="正方形/長方形 54"/>
                          <p:cNvSpPr/>
                          <p:nvPr/>
                        </p:nvSpPr>
                        <p:spPr>
                          <a:xfrm>
                            <a:off x="1492250" y="3557589"/>
                            <a:ext cx="228600" cy="228600"/>
                          </a:xfrm>
                          <a:prstGeom prst="rect">
                            <a:avLst/>
                          </a:prstGeom>
                          <a:solidFill>
                            <a:schemeClr val="accent6">
                              <a:lumMod val="40000"/>
                              <a:lumOff val="60000"/>
                            </a:schemeClr>
                          </a:solidFill>
                          <a:ln w="3175" cap="flat" cmpd="sng" algn="ctr">
                            <a:solidFill>
                              <a:schemeClr val="tx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56" name="正方形/長方形 55"/>
                          <p:cNvSpPr/>
                          <p:nvPr/>
                        </p:nvSpPr>
                        <p:spPr>
                          <a:xfrm>
                            <a:off x="1606550" y="2971482"/>
                            <a:ext cx="1142684" cy="345795"/>
                          </a:xfrm>
                          <a:prstGeom prst="rect">
                            <a:avLst/>
                          </a:prstGeom>
                          <a:solidFill>
                            <a:schemeClr val="accent4">
                              <a:lumMod val="20000"/>
                              <a:lumOff val="80000"/>
                            </a:schemeClr>
                          </a:solidFill>
                          <a:ln w="3175" cap="flat" cmpd="sng" algn="ctr">
                            <a:solidFill>
                              <a:schemeClr val="tx1"/>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endParaRPr lang="ja-JP" altLang="en-US"/>
                          </a:p>
                        </p:txBody>
                      </p:sp>
                      <p:sp>
                        <p:nvSpPr>
                          <p:cNvPr id="57" name="正方形/長方形 56"/>
                          <p:cNvSpPr/>
                          <p:nvPr/>
                        </p:nvSpPr>
                        <p:spPr>
                          <a:xfrm>
                            <a:off x="1035050" y="685800"/>
                            <a:ext cx="1714500" cy="920115"/>
                          </a:xfrm>
                          <a:prstGeom prst="rect">
                            <a:avLst/>
                          </a:prstGeom>
                          <a:solidFill>
                            <a:schemeClr val="accent6">
                              <a:lumMod val="40000"/>
                              <a:lumOff val="60000"/>
                            </a:schemeClr>
                          </a:solidFill>
                          <a:ln w="3175" cap="flat" cmpd="sng" algn="ctr">
                            <a:solidFill>
                              <a:schemeClr val="tx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58" name="正方形/長方形 57"/>
                          <p:cNvSpPr/>
                          <p:nvPr/>
                        </p:nvSpPr>
                        <p:spPr>
                          <a:xfrm>
                            <a:off x="1490980" y="2407543"/>
                            <a:ext cx="918210" cy="335254"/>
                          </a:xfrm>
                          <a:prstGeom prst="rect">
                            <a:avLst/>
                          </a:prstGeom>
                          <a:solidFill>
                            <a:schemeClr val="accent4">
                              <a:lumMod val="20000"/>
                              <a:lumOff val="80000"/>
                            </a:schemeClr>
                          </a:solidFill>
                          <a:ln w="3175" cap="flat" cmpd="sng" algn="ctr">
                            <a:solidFill>
                              <a:schemeClr val="tx1"/>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endParaRPr lang="ja-JP" altLang="en-US"/>
                          </a:p>
                        </p:txBody>
                      </p:sp>
                      <p:sp>
                        <p:nvSpPr>
                          <p:cNvPr id="59" name="正方形/長方形 58"/>
                          <p:cNvSpPr/>
                          <p:nvPr/>
                        </p:nvSpPr>
                        <p:spPr>
                          <a:xfrm>
                            <a:off x="925513" y="2384424"/>
                            <a:ext cx="110490" cy="228600"/>
                          </a:xfrm>
                          <a:prstGeom prst="rect">
                            <a:avLst/>
                          </a:prstGeom>
                          <a:solidFill>
                            <a:schemeClr val="accent6">
                              <a:lumMod val="40000"/>
                              <a:lumOff val="60000"/>
                            </a:schemeClr>
                          </a:solidFill>
                          <a:ln w="3175" cap="flat" cmpd="sng" algn="ctr">
                            <a:solidFill>
                              <a:schemeClr val="tx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60" name="正方形/長方形 59"/>
                          <p:cNvSpPr/>
                          <p:nvPr/>
                        </p:nvSpPr>
                        <p:spPr>
                          <a:xfrm>
                            <a:off x="925513" y="2057400"/>
                            <a:ext cx="110490" cy="228600"/>
                          </a:xfrm>
                          <a:prstGeom prst="rect">
                            <a:avLst/>
                          </a:prstGeom>
                          <a:solidFill>
                            <a:schemeClr val="accent6">
                              <a:lumMod val="40000"/>
                              <a:lumOff val="60000"/>
                            </a:schemeClr>
                          </a:solidFill>
                          <a:ln w="3175" cap="flat" cmpd="sng" algn="ctr">
                            <a:solidFill>
                              <a:schemeClr val="tx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61" name="正方形/長方形 60"/>
                          <p:cNvSpPr/>
                          <p:nvPr/>
                        </p:nvSpPr>
                        <p:spPr>
                          <a:xfrm>
                            <a:off x="0" y="800100"/>
                            <a:ext cx="686435" cy="572135"/>
                          </a:xfrm>
                          <a:prstGeom prst="rect">
                            <a:avLst/>
                          </a:prstGeom>
                          <a:solidFill>
                            <a:schemeClr val="accent6">
                              <a:lumMod val="40000"/>
                              <a:lumOff val="60000"/>
                            </a:schemeClr>
                          </a:solidFill>
                          <a:ln w="3175" cap="flat" cmpd="sng" algn="ctr">
                            <a:solidFill>
                              <a:schemeClr val="tx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62" name="正方形/長方形 61"/>
                          <p:cNvSpPr/>
                          <p:nvPr/>
                        </p:nvSpPr>
                        <p:spPr>
                          <a:xfrm>
                            <a:off x="0" y="1943100"/>
                            <a:ext cx="801370" cy="114935"/>
                          </a:xfrm>
                          <a:prstGeom prst="rect">
                            <a:avLst/>
                          </a:prstGeom>
                          <a:solidFill>
                            <a:schemeClr val="bg1">
                              <a:lumMod val="65000"/>
                            </a:scheme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63" name="正方形/長方形 62"/>
                          <p:cNvSpPr/>
                          <p:nvPr/>
                        </p:nvSpPr>
                        <p:spPr>
                          <a:xfrm>
                            <a:off x="457200" y="1485900"/>
                            <a:ext cx="227965" cy="120015"/>
                          </a:xfrm>
                          <a:prstGeom prst="rect">
                            <a:avLst/>
                          </a:prstGeom>
                          <a:solidFill>
                            <a:schemeClr val="accent6">
                              <a:lumMod val="40000"/>
                              <a:lumOff val="60000"/>
                            </a:schemeClr>
                          </a:solidFill>
                          <a:ln w="3175" cap="flat" cmpd="sng" algn="ctr">
                            <a:solidFill>
                              <a:schemeClr val="tx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64" name="正方形/長方形 63"/>
                          <p:cNvSpPr/>
                          <p:nvPr/>
                        </p:nvSpPr>
                        <p:spPr>
                          <a:xfrm>
                            <a:off x="571500" y="1714500"/>
                            <a:ext cx="114935" cy="228600"/>
                          </a:xfrm>
                          <a:prstGeom prst="rect">
                            <a:avLst/>
                          </a:prstGeom>
                          <a:solidFill>
                            <a:schemeClr val="accent6">
                              <a:lumMod val="40000"/>
                              <a:lumOff val="60000"/>
                            </a:schemeClr>
                          </a:solidFill>
                          <a:ln w="3175" cap="flat" cmpd="sng" algn="ctr">
                            <a:solidFill>
                              <a:schemeClr val="tx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
                      <p:nvSpPr>
                        <p:cNvPr id="43" name="正方形/長方形 42"/>
                        <p:cNvSpPr/>
                        <p:nvPr/>
                      </p:nvSpPr>
                      <p:spPr>
                        <a:xfrm>
                          <a:off x="919163" y="228600"/>
                          <a:ext cx="2527935" cy="228551"/>
                        </a:xfrm>
                        <a:prstGeom prst="rect">
                          <a:avLst/>
                        </a:prstGeom>
                        <a:solidFill>
                          <a:schemeClr val="accent1">
                            <a:lumMod val="60000"/>
                            <a:lumOff val="40000"/>
                          </a:scheme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4" name="正方形/長方形 43"/>
                        <p:cNvSpPr/>
                        <p:nvPr/>
                      </p:nvSpPr>
                      <p:spPr>
                        <a:xfrm>
                          <a:off x="9525" y="228600"/>
                          <a:ext cx="688975" cy="228551"/>
                        </a:xfrm>
                        <a:prstGeom prst="rect">
                          <a:avLst/>
                        </a:prstGeom>
                        <a:solidFill>
                          <a:schemeClr val="accent1">
                            <a:lumMod val="60000"/>
                            <a:lumOff val="40000"/>
                          </a:scheme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5" name="正方形/長方形 44"/>
                        <p:cNvSpPr/>
                        <p:nvPr/>
                      </p:nvSpPr>
                      <p:spPr>
                        <a:xfrm rot="5400000">
                          <a:off x="2357438" y="1085850"/>
                          <a:ext cx="1142365" cy="112395"/>
                        </a:xfrm>
                        <a:prstGeom prst="rect">
                          <a:avLst/>
                        </a:prstGeom>
                        <a:solidFill>
                          <a:schemeClr val="accent1">
                            <a:lumMod val="60000"/>
                            <a:lumOff val="40000"/>
                          </a:scheme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6" name="正方形/長方形 45"/>
                        <p:cNvSpPr/>
                        <p:nvPr/>
                      </p:nvSpPr>
                      <p:spPr>
                        <a:xfrm rot="5400000">
                          <a:off x="1900879" y="2804436"/>
                          <a:ext cx="2067950" cy="121516"/>
                        </a:xfrm>
                        <a:prstGeom prst="rect">
                          <a:avLst/>
                        </a:prstGeom>
                        <a:solidFill>
                          <a:schemeClr val="accent1">
                            <a:lumMod val="60000"/>
                            <a:lumOff val="40000"/>
                          </a:scheme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
                    <p:nvSpPr>
                      <p:cNvPr id="41" name="正方形/長方形 40"/>
                      <p:cNvSpPr/>
                      <p:nvPr/>
                    </p:nvSpPr>
                    <p:spPr>
                      <a:xfrm>
                        <a:off x="226695" y="2293230"/>
                        <a:ext cx="460693" cy="459434"/>
                      </a:xfrm>
                      <a:prstGeom prst="rect">
                        <a:avLst/>
                      </a:prstGeom>
                      <a:solidFill>
                        <a:schemeClr val="accent6">
                          <a:lumMod val="40000"/>
                          <a:lumOff val="60000"/>
                        </a:schemeClr>
                      </a:solidFill>
                      <a:ln w="3175" cap="flat" cmpd="sng" algn="ctr">
                        <a:solidFill>
                          <a:schemeClr val="tx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
                  <p:nvSpPr>
                    <p:cNvPr id="34" name="正方形/長方形 33"/>
                    <p:cNvSpPr/>
                    <p:nvPr/>
                  </p:nvSpPr>
                  <p:spPr>
                    <a:xfrm>
                      <a:off x="1840547" y="3319522"/>
                      <a:ext cx="915670" cy="569670"/>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5" name="正方形/長方形 34"/>
                    <p:cNvSpPr/>
                    <p:nvPr/>
                  </p:nvSpPr>
                  <p:spPr>
                    <a:xfrm>
                      <a:off x="1490663" y="2750185"/>
                      <a:ext cx="1258570" cy="221590"/>
                    </a:xfrm>
                    <a:prstGeom prst="rect">
                      <a:avLst/>
                    </a:prstGeom>
                    <a:solidFill>
                      <a:schemeClr val="bg1"/>
                    </a:solidFill>
                    <a:ln w="19050" cap="flat" cmpd="sng" algn="ctr">
                      <a:solidFill>
                        <a:srgbClr val="FF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6" name="正方形/長方形 35"/>
                    <p:cNvSpPr/>
                    <p:nvPr/>
                  </p:nvSpPr>
                  <p:spPr>
                    <a:xfrm>
                      <a:off x="1262063" y="1619250"/>
                      <a:ext cx="1378267" cy="666506"/>
                    </a:xfrm>
                    <a:prstGeom prst="rect">
                      <a:avLst/>
                    </a:prstGeom>
                    <a:solidFill>
                      <a:schemeClr val="bg1"/>
                    </a:solidFill>
                    <a:ln w="19050" cap="flat" cmpd="sng" algn="ctr">
                      <a:solidFill>
                        <a:srgbClr val="FF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7" name="正方形/長方形 36"/>
                    <p:cNvSpPr/>
                    <p:nvPr/>
                  </p:nvSpPr>
                  <p:spPr>
                    <a:xfrm>
                      <a:off x="919163" y="2971799"/>
                      <a:ext cx="686752" cy="579121"/>
                    </a:xfrm>
                    <a:prstGeom prst="rect">
                      <a:avLst/>
                    </a:prstGeom>
                    <a:solidFill>
                      <a:schemeClr val="bg1"/>
                    </a:solidFill>
                    <a:ln w="19050" cap="flat" cmpd="sng" algn="ctr">
                      <a:solidFill>
                        <a:srgbClr val="FF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8" name="正方形/長方形 37"/>
                    <p:cNvSpPr/>
                    <p:nvPr/>
                  </p:nvSpPr>
                  <p:spPr>
                    <a:xfrm>
                      <a:off x="1618298" y="3320520"/>
                      <a:ext cx="212407" cy="230878"/>
                    </a:xfrm>
                    <a:prstGeom prst="rect">
                      <a:avLst/>
                    </a:prstGeom>
                    <a:noFill/>
                    <a:ln w="19050" cap="flat" cmpd="sng" algn="ctr">
                      <a:solidFill>
                        <a:srgbClr val="FF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9" name="正方形/長方形 38"/>
                    <p:cNvSpPr/>
                    <p:nvPr/>
                  </p:nvSpPr>
                  <p:spPr>
                    <a:xfrm>
                      <a:off x="447675" y="3200400"/>
                      <a:ext cx="231775" cy="578168"/>
                    </a:xfrm>
                    <a:prstGeom prst="rect">
                      <a:avLst/>
                    </a:prstGeom>
                    <a:solidFill>
                      <a:schemeClr val="accent6">
                        <a:lumMod val="40000"/>
                        <a:lumOff val="60000"/>
                      </a:schemeClr>
                    </a:solidFill>
                    <a:ln w="3175" cap="flat" cmpd="sng" algn="ctr">
                      <a:solidFill>
                        <a:schemeClr val="tx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
                <p:nvSpPr>
                  <p:cNvPr id="28" name="テキスト ボックス 38"/>
                  <p:cNvSpPr txBox="1"/>
                  <p:nvPr/>
                </p:nvSpPr>
                <p:spPr>
                  <a:xfrm>
                    <a:off x="1609725" y="1069968"/>
                    <a:ext cx="689927" cy="22606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lgn="just">
                      <a:spcAft>
                        <a:spcPts val="0"/>
                      </a:spcAft>
                    </a:pPr>
                    <a:r>
                      <a:rPr lang="ja-JP" sz="800" b="1" kern="100" dirty="0">
                        <a:effectLst/>
                        <a:ea typeface="ＭＳ Ｐゴシック" panose="020B0600070205080204" pitchFamily="50" charset="-128"/>
                        <a:cs typeface="Times New Roman" panose="02020603050405020304" pitchFamily="18" charset="0"/>
                      </a:rPr>
                      <a:t>西条中央病院</a:t>
                    </a:r>
                    <a:endParaRPr lang="ja-JP" sz="1050" kern="100" dirty="0">
                      <a:effectLst/>
                      <a:ea typeface="ＭＳ 明朝" panose="02020609040205080304" pitchFamily="17" charset="-128"/>
                      <a:cs typeface="Times New Roman" panose="02020603050405020304" pitchFamily="18" charset="0"/>
                    </a:endParaRPr>
                  </a:p>
                </p:txBody>
              </p:sp>
              <p:sp>
                <p:nvSpPr>
                  <p:cNvPr id="29" name="テキスト ボックス 39"/>
                  <p:cNvSpPr txBox="1"/>
                  <p:nvPr/>
                </p:nvSpPr>
                <p:spPr>
                  <a:xfrm>
                    <a:off x="6350" y="978888"/>
                    <a:ext cx="681037" cy="353262"/>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lgn="ctr">
                      <a:lnSpc>
                        <a:spcPts val="800"/>
                      </a:lnSpc>
                      <a:spcAft>
                        <a:spcPts val="0"/>
                      </a:spcAft>
                    </a:pPr>
                    <a:r>
                      <a:rPr lang="ja-JP" sz="800" b="1" kern="100">
                        <a:effectLst/>
                        <a:ea typeface="ＭＳ Ｐゴシック" panose="020B0600070205080204" pitchFamily="50" charset="-128"/>
                        <a:cs typeface="Times New Roman" panose="02020603050405020304" pitchFamily="18" charset="0"/>
                      </a:rPr>
                      <a:t>西条中央病院</a:t>
                    </a:r>
                    <a:endParaRPr lang="ja-JP" sz="1050" kern="100">
                      <a:effectLst/>
                      <a:ea typeface="ＭＳ 明朝" panose="02020609040205080304" pitchFamily="17" charset="-128"/>
                      <a:cs typeface="Times New Roman" panose="02020603050405020304" pitchFamily="18" charset="0"/>
                    </a:endParaRPr>
                  </a:p>
                  <a:p>
                    <a:pPr algn="ctr">
                      <a:lnSpc>
                        <a:spcPts val="800"/>
                      </a:lnSpc>
                      <a:spcAft>
                        <a:spcPts val="0"/>
                      </a:spcAft>
                    </a:pPr>
                    <a:r>
                      <a:rPr lang="ja-JP" sz="800" b="1" kern="100">
                        <a:effectLst/>
                        <a:ea typeface="ＭＳ Ｐゴシック" panose="020B0600070205080204" pitchFamily="50" charset="-128"/>
                        <a:cs typeface="Times New Roman" panose="02020603050405020304" pitchFamily="18" charset="0"/>
                      </a:rPr>
                      <a:t>新病院棟</a:t>
                    </a:r>
                    <a:endParaRPr lang="ja-JP" sz="1050" kern="100">
                      <a:effectLst/>
                      <a:ea typeface="ＭＳ 明朝" panose="02020609040205080304" pitchFamily="17" charset="-128"/>
                      <a:cs typeface="Times New Roman" panose="02020603050405020304" pitchFamily="18" charset="0"/>
                    </a:endParaRPr>
                  </a:p>
                </p:txBody>
              </p:sp>
              <p:sp>
                <p:nvSpPr>
                  <p:cNvPr id="30" name="テキスト ボックス 40"/>
                  <p:cNvSpPr txBox="1"/>
                  <p:nvPr/>
                </p:nvSpPr>
                <p:spPr>
                  <a:xfrm>
                    <a:off x="1610677" y="2978785"/>
                    <a:ext cx="1132523" cy="34036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800"/>
                      </a:lnSpc>
                      <a:spcAft>
                        <a:spcPts val="0"/>
                      </a:spcAft>
                    </a:pPr>
                    <a:r>
                      <a:rPr lang="ja-JP" sz="800" b="1" kern="100" dirty="0">
                        <a:effectLst/>
                        <a:ea typeface="ＭＳ Ｐゴシック" panose="020B0600070205080204" pitchFamily="50" charset="-128"/>
                        <a:cs typeface="Times New Roman" panose="02020603050405020304" pitchFamily="18" charset="0"/>
                      </a:rPr>
                      <a:t>西条商工会議所</a:t>
                    </a:r>
                    <a:endParaRPr lang="ja-JP" sz="1050" kern="100" dirty="0">
                      <a:effectLst/>
                      <a:ea typeface="ＭＳ 明朝" panose="02020609040205080304" pitchFamily="17" charset="-128"/>
                      <a:cs typeface="Times New Roman" panose="02020603050405020304" pitchFamily="18" charset="0"/>
                    </a:endParaRPr>
                  </a:p>
                </p:txBody>
              </p:sp>
              <p:sp>
                <p:nvSpPr>
                  <p:cNvPr id="31" name="テキスト ボックス 43"/>
                  <p:cNvSpPr txBox="1"/>
                  <p:nvPr/>
                </p:nvSpPr>
                <p:spPr>
                  <a:xfrm>
                    <a:off x="249871" y="2415075"/>
                    <a:ext cx="439103" cy="2286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800"/>
                      </a:lnSpc>
                      <a:spcAft>
                        <a:spcPts val="0"/>
                      </a:spcAft>
                    </a:pPr>
                    <a:r>
                      <a:rPr lang="ja-JP" sz="800" b="1" kern="100" dirty="0">
                        <a:effectLst/>
                        <a:ea typeface="ＭＳ Ｐゴシック" panose="020B0600070205080204" pitchFamily="50" charset="-128"/>
                        <a:cs typeface="Times New Roman" panose="02020603050405020304" pitchFamily="18" charset="0"/>
                      </a:rPr>
                      <a:t>ヴォーグ</a:t>
                    </a:r>
                    <a:endParaRPr lang="ja-JP" sz="1050" kern="100" dirty="0">
                      <a:effectLst/>
                      <a:ea typeface="ＭＳ 明朝" panose="02020609040205080304" pitchFamily="17" charset="-128"/>
                      <a:cs typeface="Times New Roman" panose="02020603050405020304" pitchFamily="18" charset="0"/>
                    </a:endParaRPr>
                  </a:p>
                </p:txBody>
              </p:sp>
              <p:sp>
                <p:nvSpPr>
                  <p:cNvPr id="32" name="テキスト ボックス 44"/>
                  <p:cNvSpPr txBox="1"/>
                  <p:nvPr/>
                </p:nvSpPr>
                <p:spPr>
                  <a:xfrm>
                    <a:off x="1498123" y="2407522"/>
                    <a:ext cx="914083" cy="326394"/>
                  </a:xfrm>
                  <a:prstGeom prst="rect">
                    <a:avLst/>
                  </a:prstGeom>
                  <a:solidFill>
                    <a:schemeClr val="accent6">
                      <a:lumMod val="40000"/>
                      <a:lumOff val="60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ctr">
                      <a:spcAft>
                        <a:spcPts val="0"/>
                      </a:spcAft>
                    </a:pPr>
                    <a:r>
                      <a:rPr lang="ja-JP" sz="500" b="1" kern="100" dirty="0">
                        <a:effectLst/>
                        <a:ea typeface="ＭＳ Ｐゴシック" panose="020B0600070205080204" pitchFamily="50" charset="-128"/>
                        <a:cs typeface="Times New Roman" panose="02020603050405020304" pitchFamily="18" charset="0"/>
                      </a:rPr>
                      <a:t>通所リハビリテーション</a:t>
                    </a:r>
                    <a:endParaRPr lang="ja-JP" sz="1050" kern="100" dirty="0">
                      <a:effectLst/>
                      <a:ea typeface="ＭＳ 明朝" panose="02020609040205080304" pitchFamily="17" charset="-128"/>
                      <a:cs typeface="Times New Roman" panose="02020603050405020304" pitchFamily="18" charset="0"/>
                    </a:endParaRPr>
                  </a:p>
                  <a:p>
                    <a:pPr algn="ctr">
                      <a:spcAft>
                        <a:spcPts val="0"/>
                      </a:spcAft>
                    </a:pPr>
                    <a:r>
                      <a:rPr lang="ja-JP" sz="500" b="1" kern="100" dirty="0">
                        <a:effectLst/>
                        <a:ea typeface="ＭＳ Ｐゴシック" panose="020B0600070205080204" pitchFamily="50" charset="-128"/>
                        <a:cs typeface="Times New Roman" panose="02020603050405020304" pitchFamily="18" charset="0"/>
                      </a:rPr>
                      <a:t>ふれあい</a:t>
                    </a:r>
                    <a:endParaRPr lang="ja-JP" sz="1050" kern="100" dirty="0">
                      <a:effectLst/>
                      <a:ea typeface="ＭＳ 明朝" panose="02020609040205080304" pitchFamily="17" charset="-128"/>
                      <a:cs typeface="Times New Roman" panose="02020603050405020304" pitchFamily="18" charset="0"/>
                    </a:endParaRPr>
                  </a:p>
                </p:txBody>
              </p:sp>
            </p:grpSp>
            <p:sp>
              <p:nvSpPr>
                <p:cNvPr id="25" name="テキスト ボックス 45"/>
                <p:cNvSpPr txBox="1"/>
                <p:nvPr/>
              </p:nvSpPr>
              <p:spPr>
                <a:xfrm>
                  <a:off x="1570645" y="3326131"/>
                  <a:ext cx="300575" cy="212717"/>
                </a:xfrm>
                <a:prstGeom prst="rect">
                  <a:avLst/>
                </a:prstGeom>
                <a:solidFill>
                  <a:schemeClr val="bg1"/>
                </a:solidFill>
                <a:ln w="3175">
                  <a:solidFill>
                    <a:schemeClr val="bg1">
                      <a:alpha val="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1050" kern="100" dirty="0">
                      <a:effectLst/>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p:txBody>
            </p:sp>
            <p:sp>
              <p:nvSpPr>
                <p:cNvPr id="26" name="テキスト ボックス 46"/>
                <p:cNvSpPr txBox="1"/>
                <p:nvPr/>
              </p:nvSpPr>
              <p:spPr>
                <a:xfrm flipH="1" flipV="1">
                  <a:off x="1500330" y="2952101"/>
                  <a:ext cx="93201" cy="57497"/>
                </a:xfrm>
                <a:prstGeom prst="rect">
                  <a:avLst/>
                </a:prstGeom>
                <a:solidFill>
                  <a:schemeClr val="bg1"/>
                </a:solidFill>
                <a:ln w="6350">
                  <a:solidFill>
                    <a:schemeClr val="bg1">
                      <a:alpha val="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200" kern="100" dirty="0">
                      <a:effectLst/>
                      <a:ea typeface="ＭＳ 明朝" panose="02020609040205080304" pitchFamily="17" charset="-128"/>
                      <a:cs typeface="Times New Roman" panose="02020603050405020304" pitchFamily="18" charset="0"/>
                    </a:rPr>
                    <a:t> </a:t>
                  </a:r>
                  <a:endParaRPr lang="ja-JP" sz="200" kern="100" dirty="0">
                    <a:effectLst/>
                    <a:ea typeface="ＭＳ 明朝" panose="02020609040205080304" pitchFamily="17" charset="-128"/>
                    <a:cs typeface="Times New Roman" panose="02020603050405020304" pitchFamily="18" charset="0"/>
                  </a:endParaRPr>
                </a:p>
              </p:txBody>
            </p:sp>
          </p:grpSp>
          <p:cxnSp>
            <p:nvCxnSpPr>
              <p:cNvPr id="12" name="直線矢印コネクタ 11"/>
              <p:cNvCxnSpPr/>
              <p:nvPr/>
            </p:nvCxnSpPr>
            <p:spPr>
              <a:xfrm flipH="1">
                <a:off x="714375" y="2604956"/>
                <a:ext cx="436325"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3" name="グループ化 12"/>
              <p:cNvGrpSpPr/>
              <p:nvPr/>
            </p:nvGrpSpPr>
            <p:grpSpPr>
              <a:xfrm rot="5400000">
                <a:off x="2109972" y="2924357"/>
                <a:ext cx="378460" cy="323488"/>
                <a:chOff x="-1" y="0"/>
                <a:chExt cx="571501" cy="323488"/>
              </a:xfrm>
            </p:grpSpPr>
            <p:cxnSp>
              <p:nvCxnSpPr>
                <p:cNvPr id="22" name="直線矢印コネクタ 21"/>
                <p:cNvCxnSpPr/>
                <p:nvPr/>
              </p:nvCxnSpPr>
              <p:spPr>
                <a:xfrm>
                  <a:off x="0" y="0"/>
                  <a:ext cx="571500"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flipH="1">
                  <a:off x="-1" y="323488"/>
                  <a:ext cx="569118"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4" name="グループ化 13"/>
              <p:cNvGrpSpPr/>
              <p:nvPr/>
            </p:nvGrpSpPr>
            <p:grpSpPr>
              <a:xfrm>
                <a:off x="2657476" y="1804988"/>
                <a:ext cx="181297" cy="1390650"/>
                <a:chOff x="11920" y="-4762"/>
                <a:chExt cx="181755" cy="1390650"/>
              </a:xfrm>
            </p:grpSpPr>
            <p:cxnSp>
              <p:nvCxnSpPr>
                <p:cNvPr id="18" name="直線矢印コネクタ 17"/>
                <p:cNvCxnSpPr/>
                <p:nvPr/>
              </p:nvCxnSpPr>
              <p:spPr>
                <a:xfrm>
                  <a:off x="190500" y="280988"/>
                  <a:ext cx="3175" cy="11049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曲線コネクタ 18"/>
                <p:cNvCxnSpPr/>
                <p:nvPr/>
              </p:nvCxnSpPr>
              <p:spPr>
                <a:xfrm flipH="1" flipV="1">
                  <a:off x="11920" y="40481"/>
                  <a:ext cx="127000" cy="304800"/>
                </a:xfrm>
                <a:prstGeom prst="curvedConnector3">
                  <a:avLst>
                    <a:gd name="adj1" fmla="val -3249"/>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142888" y="319088"/>
                  <a:ext cx="0" cy="10572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曲線コネクタ 20"/>
                <p:cNvCxnSpPr/>
                <p:nvPr/>
              </p:nvCxnSpPr>
              <p:spPr>
                <a:xfrm>
                  <a:off x="28575" y="-4762"/>
                  <a:ext cx="161925" cy="317500"/>
                </a:xfrm>
                <a:prstGeom prst="curvedConnector3">
                  <a:avLst>
                    <a:gd name="adj1" fmla="val 100000"/>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 name="テキスト ボックス 57"/>
              <p:cNvSpPr txBox="1"/>
              <p:nvPr/>
            </p:nvSpPr>
            <p:spPr>
              <a:xfrm>
                <a:off x="2183767" y="2682642"/>
                <a:ext cx="269875" cy="3683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lgn="just">
                  <a:spcAft>
                    <a:spcPts val="0"/>
                  </a:spcAft>
                </a:pPr>
                <a:r>
                  <a:rPr lang="ja-JP" sz="1800" kern="100" dirty="0">
                    <a:effectLst/>
                    <a:ea typeface="ＭＳ Ｐゴシック" panose="020B0600070205080204" pitchFamily="50" charset="-128"/>
                    <a:cs typeface="Times New Roman" panose="02020603050405020304" pitchFamily="18" charset="0"/>
                  </a:rPr>
                  <a:t>Ⓟ</a:t>
                </a:r>
                <a:endParaRPr lang="ja-JP" sz="1050" kern="100" dirty="0">
                  <a:effectLst/>
                  <a:ea typeface="ＭＳ 明朝" panose="02020609040205080304" pitchFamily="17" charset="-128"/>
                  <a:cs typeface="Times New Roman" panose="02020603050405020304" pitchFamily="18" charset="0"/>
                </a:endParaRPr>
              </a:p>
            </p:txBody>
          </p:sp>
          <p:sp>
            <p:nvSpPr>
              <p:cNvPr id="16" name="テキスト ボックス 58"/>
              <p:cNvSpPr txBox="1"/>
              <p:nvPr/>
            </p:nvSpPr>
            <p:spPr>
              <a:xfrm>
                <a:off x="1214438" y="2464257"/>
                <a:ext cx="269875" cy="3683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lgn="just">
                  <a:spcAft>
                    <a:spcPts val="0"/>
                  </a:spcAft>
                </a:pPr>
                <a:r>
                  <a:rPr lang="ja-JP" sz="1800" kern="100" dirty="0">
                    <a:effectLst/>
                    <a:ea typeface="ＭＳ Ｐゴシック" panose="020B0600070205080204" pitchFamily="50" charset="-128"/>
                    <a:cs typeface="Times New Roman" panose="02020603050405020304" pitchFamily="18" charset="0"/>
                  </a:rPr>
                  <a:t>Ⓟ</a:t>
                </a:r>
                <a:endParaRPr lang="ja-JP" sz="1050" kern="100" dirty="0">
                  <a:effectLst/>
                  <a:ea typeface="ＭＳ 明朝" panose="02020609040205080304" pitchFamily="17" charset="-128"/>
                  <a:cs typeface="Times New Roman" panose="02020603050405020304" pitchFamily="18" charset="0"/>
                </a:endParaRPr>
              </a:p>
            </p:txBody>
          </p:sp>
          <p:sp>
            <p:nvSpPr>
              <p:cNvPr id="17" name="テキスト ボックス 56"/>
              <p:cNvSpPr txBox="1"/>
              <p:nvPr/>
            </p:nvSpPr>
            <p:spPr>
              <a:xfrm>
                <a:off x="1833563" y="1406302"/>
                <a:ext cx="269875" cy="3683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lgn="just">
                  <a:spcAft>
                    <a:spcPts val="0"/>
                  </a:spcAft>
                </a:pPr>
                <a:r>
                  <a:rPr lang="ja-JP" sz="1800" kern="100" dirty="0">
                    <a:effectLst/>
                    <a:ea typeface="ＭＳ Ｐゴシック" panose="020B0600070205080204" pitchFamily="50" charset="-128"/>
                    <a:cs typeface="Times New Roman" panose="02020603050405020304" pitchFamily="18" charset="0"/>
                  </a:rPr>
                  <a:t>Ⓟ</a:t>
                </a:r>
                <a:endParaRPr lang="ja-JP" sz="1050" kern="100" dirty="0">
                  <a:effectLst/>
                  <a:ea typeface="ＭＳ 明朝" panose="02020609040205080304" pitchFamily="17" charset="-128"/>
                  <a:cs typeface="Times New Roman" panose="02020603050405020304" pitchFamily="18" charset="0"/>
                </a:endParaRPr>
              </a:p>
            </p:txBody>
          </p:sp>
        </p:grpSp>
      </p:grpSp>
      <p:sp>
        <p:nvSpPr>
          <p:cNvPr id="65" name="角丸四角形吹き出し 64"/>
          <p:cNvSpPr/>
          <p:nvPr/>
        </p:nvSpPr>
        <p:spPr>
          <a:xfrm>
            <a:off x="188690" y="5806431"/>
            <a:ext cx="1556661" cy="3385998"/>
          </a:xfrm>
          <a:prstGeom prst="wedgeRoundRectCallout">
            <a:avLst>
              <a:gd name="adj1" fmla="val 125507"/>
              <a:gd name="adj2" fmla="val 22563"/>
              <a:gd name="adj3" fmla="val 16667"/>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ja-JP" altLang="en-US" sz="2400" dirty="0" smtClean="0">
                <a:solidFill>
                  <a:schemeClr val="tx1"/>
                </a:solidFill>
                <a:latin typeface="HG創英角ｺﾞｼｯｸUB" panose="020B0909000000000000" pitchFamily="49" charset="-128"/>
                <a:ea typeface="HG創英角ｺﾞｼｯｸUB" panose="020B0909000000000000" pitchFamily="49" charset="-128"/>
              </a:rPr>
              <a:t>西側の駐車場出入口</a:t>
            </a:r>
            <a:r>
              <a:rPr kumimoji="1" lang="ja-JP" altLang="en-US" sz="2400" dirty="0" smtClean="0">
                <a:solidFill>
                  <a:schemeClr val="tx1"/>
                </a:solidFill>
              </a:rPr>
              <a:t>は</a:t>
            </a:r>
            <a:endParaRPr kumimoji="1" lang="en-US" altLang="ja-JP" sz="2400" dirty="0" smtClean="0">
              <a:solidFill>
                <a:schemeClr val="tx1"/>
              </a:solidFill>
            </a:endParaRPr>
          </a:p>
          <a:p>
            <a:r>
              <a:rPr kumimoji="1" lang="ja-JP" altLang="en-US" sz="2400" dirty="0" smtClean="0">
                <a:solidFill>
                  <a:schemeClr val="tx1"/>
                </a:solidFill>
                <a:latin typeface="HG創英角ｺﾞｼｯｸUB" panose="020B0909000000000000" pitchFamily="49" charset="-128"/>
                <a:ea typeface="HG創英角ｺﾞｼｯｸUB" panose="020B0909000000000000" pitchFamily="49" charset="-128"/>
              </a:rPr>
              <a:t>出口専用</a:t>
            </a:r>
            <a:r>
              <a:rPr kumimoji="1" lang="ja-JP" altLang="en-US" sz="2400" dirty="0" smtClean="0">
                <a:solidFill>
                  <a:schemeClr val="tx1"/>
                </a:solidFill>
              </a:rPr>
              <a:t>となります。</a:t>
            </a:r>
            <a:endParaRPr kumimoji="1" lang="en-US" altLang="ja-JP" sz="2400" dirty="0" smtClean="0">
              <a:solidFill>
                <a:schemeClr val="tx1"/>
              </a:solidFill>
            </a:endParaRPr>
          </a:p>
          <a:p>
            <a:r>
              <a:rPr kumimoji="1" lang="ja-JP" altLang="en-US" sz="2400" dirty="0" smtClean="0">
                <a:solidFill>
                  <a:schemeClr val="tx1"/>
                </a:solidFill>
              </a:rPr>
              <a:t>車で入場はできません。</a:t>
            </a:r>
            <a:endParaRPr kumimoji="1" lang="en-US" altLang="ja-JP" sz="2400" dirty="0" smtClean="0">
              <a:solidFill>
                <a:schemeClr val="tx1"/>
              </a:solidFill>
            </a:endParaRPr>
          </a:p>
          <a:p>
            <a:r>
              <a:rPr kumimoji="1" lang="ja-JP" altLang="en-US" sz="2400" dirty="0" smtClean="0">
                <a:solidFill>
                  <a:schemeClr val="tx1"/>
                </a:solidFill>
              </a:rPr>
              <a:t>ご注意ください。</a:t>
            </a:r>
            <a:endParaRPr kumimoji="1" lang="ja-JP" altLang="en-US" sz="2400" dirty="0">
              <a:solidFill>
                <a:schemeClr val="tx1"/>
              </a:solidFill>
            </a:endParaRPr>
          </a:p>
        </p:txBody>
      </p:sp>
      <p:pic>
        <p:nvPicPr>
          <p:cNvPr id="68" name="図 6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10604" y="5560945"/>
            <a:ext cx="309429" cy="914658"/>
          </a:xfrm>
          <a:prstGeom prst="rect">
            <a:avLst/>
          </a:prstGeom>
          <a:solidFill>
            <a:schemeClr val="accent2">
              <a:lumMod val="20000"/>
              <a:lumOff val="80000"/>
            </a:schemeClr>
          </a:solidFill>
        </p:spPr>
      </p:pic>
      <p:sp>
        <p:nvSpPr>
          <p:cNvPr id="69" name="角丸四角形吹き出し 68"/>
          <p:cNvSpPr/>
          <p:nvPr/>
        </p:nvSpPr>
        <p:spPr>
          <a:xfrm>
            <a:off x="5820383" y="7270891"/>
            <a:ext cx="809484" cy="2251335"/>
          </a:xfrm>
          <a:prstGeom prst="wedgeRoundRectCallout">
            <a:avLst>
              <a:gd name="adj1" fmla="val -136685"/>
              <a:gd name="adj2" fmla="val 24951"/>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smtClean="0">
                <a:solidFill>
                  <a:schemeClr val="tx1"/>
                </a:solidFill>
              </a:rPr>
              <a:t>駐車場へは産業道路</a:t>
            </a:r>
            <a:endParaRPr kumimoji="1" lang="en-US" altLang="ja-JP" dirty="0" smtClean="0">
              <a:solidFill>
                <a:schemeClr val="tx1"/>
              </a:solidFill>
            </a:endParaRPr>
          </a:p>
          <a:p>
            <a:pPr algn="ctr"/>
            <a:r>
              <a:rPr kumimoji="1" lang="ja-JP" altLang="en-US" dirty="0" smtClean="0">
                <a:solidFill>
                  <a:schemeClr val="tx1"/>
                </a:solidFill>
              </a:rPr>
              <a:t>よりご入場ください。</a:t>
            </a:r>
            <a:endParaRPr kumimoji="1" lang="ja-JP" altLang="en-US" dirty="0">
              <a:solidFill>
                <a:schemeClr val="tx1"/>
              </a:solidFill>
            </a:endParaRPr>
          </a:p>
        </p:txBody>
      </p:sp>
      <p:sp>
        <p:nvSpPr>
          <p:cNvPr id="5" name="テキスト ボックス 4"/>
          <p:cNvSpPr txBox="1"/>
          <p:nvPr/>
        </p:nvSpPr>
        <p:spPr>
          <a:xfrm>
            <a:off x="2940931" y="8828179"/>
            <a:ext cx="1110753" cy="261610"/>
          </a:xfrm>
          <a:prstGeom prst="rect">
            <a:avLst/>
          </a:prstGeom>
          <a:noFill/>
        </p:spPr>
        <p:txBody>
          <a:bodyPr wrap="square" rtlCol="0">
            <a:spAutoFit/>
          </a:bodyPr>
          <a:lstStyle/>
          <a:p>
            <a:r>
              <a:rPr lang="ja-JP" altLang="en-US" sz="1100" dirty="0" smtClean="0"/>
              <a:t>産　業　道　路</a:t>
            </a:r>
            <a:endParaRPr kumimoji="1" lang="ja-JP" altLang="en-US" sz="1100" dirty="0"/>
          </a:p>
        </p:txBody>
      </p:sp>
    </p:spTree>
    <p:extLst>
      <p:ext uri="{BB962C8B-B14F-4D97-AF65-F5344CB8AC3E}">
        <p14:creationId xmlns:p14="http://schemas.microsoft.com/office/powerpoint/2010/main" val="32835694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1189</TotalTime>
  <Words>262</Words>
  <Application>Microsoft Office PowerPoint</Application>
  <PresentationFormat>A4 210 x 297 mm</PresentationFormat>
  <Paragraphs>79</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HGP教科書体</vt:lpstr>
      <vt:lpstr>HG創英角ｺﾞｼｯｸUB</vt:lpstr>
      <vt:lpstr>ＭＳ Ｐゴシック</vt:lpstr>
      <vt:lpstr>ＭＳ ゴシック</vt:lpstr>
      <vt:lpstr>ＭＳ 明朝</vt:lpstr>
      <vt:lpstr>Arial</vt:lpstr>
      <vt:lpstr>Calibri</vt:lpstr>
      <vt:lpstr>Calibri Light</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saijo02</dc:creator>
  <cp:lastModifiedBy>saijo02</cp:lastModifiedBy>
  <cp:revision>90</cp:revision>
  <cp:lastPrinted>2016-06-22T01:08:09Z</cp:lastPrinted>
  <dcterms:created xsi:type="dcterms:W3CDTF">2015-08-31T02:38:25Z</dcterms:created>
  <dcterms:modified xsi:type="dcterms:W3CDTF">2016-06-22T01:12:48Z</dcterms:modified>
</cp:coreProperties>
</file>